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148"/>
    <a:srgbClr val="F7ED0A"/>
    <a:srgbClr val="FAEE66"/>
    <a:srgbClr val="F5E724"/>
    <a:srgbClr val="EEEA1B"/>
    <a:srgbClr val="DEED35"/>
    <a:srgbClr val="E8D6BB"/>
    <a:srgbClr val="C9CACA"/>
    <a:srgbClr val="231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70" d="100"/>
          <a:sy n="70" d="100"/>
        </p:scale>
        <p:origin x="3120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79" cy="496741"/>
          </a:xfrm>
          <a:prstGeom prst="rect">
            <a:avLst/>
          </a:prstGeom>
        </p:spPr>
        <p:txBody>
          <a:bodyPr vert="horz" lIns="86137" tIns="43067" rIns="86137" bIns="4306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7" y="3"/>
            <a:ext cx="2950279" cy="496741"/>
          </a:xfrm>
          <a:prstGeom prst="rect">
            <a:avLst/>
          </a:prstGeom>
        </p:spPr>
        <p:txBody>
          <a:bodyPr vert="horz" lIns="86137" tIns="43067" rIns="86137" bIns="43067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093"/>
            <a:ext cx="2950279" cy="496740"/>
          </a:xfrm>
          <a:prstGeom prst="rect">
            <a:avLst/>
          </a:prstGeom>
        </p:spPr>
        <p:txBody>
          <a:bodyPr vert="horz" lIns="86137" tIns="43067" rIns="86137" bIns="4306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7" y="9441093"/>
            <a:ext cx="2950279" cy="496740"/>
          </a:xfrm>
          <a:prstGeom prst="rect">
            <a:avLst/>
          </a:prstGeom>
        </p:spPr>
        <p:txBody>
          <a:bodyPr vert="horz" lIns="86137" tIns="43067" rIns="86137" bIns="43067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6" cy="498693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3"/>
            <a:ext cx="2949786" cy="498693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1239838"/>
            <a:ext cx="23939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1" tIns="45766" rIns="91531" bIns="4576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2"/>
            <a:ext cx="5445760" cy="3913613"/>
          </a:xfrm>
          <a:prstGeom prst="rect">
            <a:avLst/>
          </a:prstGeom>
        </p:spPr>
        <p:txBody>
          <a:bodyPr vert="horz" lIns="91531" tIns="45766" rIns="91531" bIns="4576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2"/>
            <a:ext cx="2949786" cy="498692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2"/>
            <a:ext cx="2949786" cy="498692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2/7/2025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46E8FAE-6D7D-E45C-467E-8A446651AB38}"/>
              </a:ext>
            </a:extLst>
          </p:cNvPr>
          <p:cNvSpPr/>
          <p:nvPr/>
        </p:nvSpPr>
        <p:spPr>
          <a:xfrm>
            <a:off x="674428" y="114662"/>
            <a:ext cx="6438753" cy="140699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申し込み期間　 　 　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０日（金）～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２月２７日（木）</a:t>
            </a:r>
            <a:b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83F94C-097E-7C2B-3067-1101E3B2F411}"/>
              </a:ext>
            </a:extLst>
          </p:cNvPr>
          <p:cNvSpPr txBox="1"/>
          <p:nvPr/>
        </p:nvSpPr>
        <p:spPr>
          <a:xfrm>
            <a:off x="662395" y="9192991"/>
            <a:ext cx="2876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お申込み・お問合せはこちら！</a:t>
            </a:r>
            <a:endParaRPr kumimoji="1" lang="ja-JP" altLang="en-US" sz="1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8EC404-C8F8-6415-E784-98AABF322361}"/>
              </a:ext>
            </a:extLst>
          </p:cNvPr>
          <p:cNvSpPr txBox="1"/>
          <p:nvPr/>
        </p:nvSpPr>
        <p:spPr>
          <a:xfrm>
            <a:off x="2691587" y="3356454"/>
            <a:ext cx="442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☞</a:t>
            </a:r>
            <a:r>
              <a:rPr lang="ja-JP" altLang="en-US" sz="1400" dirty="0"/>
              <a:t>申込締切後、</a:t>
            </a:r>
            <a:r>
              <a:rPr lang="ja-JP" altLang="en-US" sz="1400" u="sng" dirty="0"/>
              <a:t>受講可否を郵送にてお送りいたします。</a:t>
            </a:r>
            <a:endParaRPr lang="ja-JP" altLang="en-US" sz="1600" u="sng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59E279B-F55E-858F-E74B-434D90E584E1}"/>
              </a:ext>
            </a:extLst>
          </p:cNvPr>
          <p:cNvSpPr txBox="1"/>
          <p:nvPr/>
        </p:nvSpPr>
        <p:spPr>
          <a:xfrm>
            <a:off x="2403333" y="2807701"/>
            <a:ext cx="4392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メールでお申込みの方は、件名に「入門的研修　受講申込」を記載し、</a:t>
            </a:r>
            <a:endParaRPr kumimoji="1" lang="en-US" altLang="ja-JP" sz="1100" dirty="0"/>
          </a:p>
          <a:p>
            <a:r>
              <a:rPr kumimoji="1" lang="ja-JP" altLang="en-US" sz="1100" dirty="0"/>
              <a:t>本文に、以下の内容を記載の上、送信してください。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6CCCA19-F4BD-0357-172E-C14C5649CDB6}"/>
              </a:ext>
            </a:extLst>
          </p:cNvPr>
          <p:cNvSpPr txBox="1"/>
          <p:nvPr/>
        </p:nvSpPr>
        <p:spPr>
          <a:xfrm>
            <a:off x="1007047" y="2311116"/>
            <a:ext cx="6208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　　　　　</a:t>
            </a:r>
            <a:r>
              <a:rPr lang="ja-JP" altLang="en-US" sz="2000" b="1" dirty="0"/>
              <a:t>ﾒｰﾙ</a:t>
            </a:r>
            <a:r>
              <a:rPr lang="ja-JP" altLang="en-US" sz="2800" dirty="0"/>
              <a:t>　</a:t>
            </a:r>
            <a:r>
              <a:rPr lang="en-US" altLang="ja-JP" sz="2800" u="sng" dirty="0"/>
              <a:t>info@kanagawa-accw.org</a:t>
            </a:r>
            <a:endParaRPr lang="ja-JP" altLang="en-US" sz="2800" u="sng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3D0CD63-00FB-9CE1-8111-E42FE9793EF6}"/>
              </a:ext>
            </a:extLst>
          </p:cNvPr>
          <p:cNvSpPr txBox="1"/>
          <p:nvPr/>
        </p:nvSpPr>
        <p:spPr>
          <a:xfrm>
            <a:off x="814994" y="1833074"/>
            <a:ext cx="6208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申し込み方法</a:t>
            </a:r>
            <a:r>
              <a:rPr lang="ja-JP" altLang="en-US" sz="1400" dirty="0"/>
              <a:t>　　　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2800" dirty="0"/>
              <a:t>　　</a:t>
            </a:r>
            <a:r>
              <a:rPr lang="en-US" altLang="ja-JP" sz="2800" u="sng" dirty="0"/>
              <a:t>045-322-6678</a:t>
            </a:r>
            <a:endParaRPr lang="ja-JP" altLang="en-US" sz="2800" u="sng" dirty="0"/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74A43D41-59A0-C9A6-F5A0-19CB22669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019926"/>
              </p:ext>
            </p:extLst>
          </p:nvPr>
        </p:nvGraphicFramePr>
        <p:xfrm>
          <a:off x="580616" y="3792587"/>
          <a:ext cx="6705599" cy="5355976"/>
        </p:xfrm>
        <a:graphic>
          <a:graphicData uri="http://schemas.openxmlformats.org/drawingml/2006/table">
            <a:tbl>
              <a:tblPr/>
              <a:tblGrid>
                <a:gridCol w="131190">
                  <a:extLst>
                    <a:ext uri="{9D8B030D-6E8A-4147-A177-3AD203B41FA5}">
                      <a16:colId xmlns:a16="http://schemas.microsoft.com/office/drawing/2014/main" val="3158340650"/>
                    </a:ext>
                  </a:extLst>
                </a:gridCol>
                <a:gridCol w="1135986">
                  <a:extLst>
                    <a:ext uri="{9D8B030D-6E8A-4147-A177-3AD203B41FA5}">
                      <a16:colId xmlns:a16="http://schemas.microsoft.com/office/drawing/2014/main" val="224168190"/>
                    </a:ext>
                  </a:extLst>
                </a:gridCol>
                <a:gridCol w="2158672">
                  <a:extLst>
                    <a:ext uri="{9D8B030D-6E8A-4147-A177-3AD203B41FA5}">
                      <a16:colId xmlns:a16="http://schemas.microsoft.com/office/drawing/2014/main" val="1428400862"/>
                    </a:ext>
                  </a:extLst>
                </a:gridCol>
                <a:gridCol w="610057">
                  <a:extLst>
                    <a:ext uri="{9D8B030D-6E8A-4147-A177-3AD203B41FA5}">
                      <a16:colId xmlns:a16="http://schemas.microsoft.com/office/drawing/2014/main" val="967929216"/>
                    </a:ext>
                  </a:extLst>
                </a:gridCol>
                <a:gridCol w="200936">
                  <a:extLst>
                    <a:ext uri="{9D8B030D-6E8A-4147-A177-3AD203B41FA5}">
                      <a16:colId xmlns:a16="http://schemas.microsoft.com/office/drawing/2014/main" val="1326811871"/>
                    </a:ext>
                  </a:extLst>
                </a:gridCol>
                <a:gridCol w="475339">
                  <a:extLst>
                    <a:ext uri="{9D8B030D-6E8A-4147-A177-3AD203B41FA5}">
                      <a16:colId xmlns:a16="http://schemas.microsoft.com/office/drawing/2014/main" val="3505331466"/>
                    </a:ext>
                  </a:extLst>
                </a:gridCol>
                <a:gridCol w="1850303">
                  <a:extLst>
                    <a:ext uri="{9D8B030D-6E8A-4147-A177-3AD203B41FA5}">
                      <a16:colId xmlns:a16="http://schemas.microsoft.com/office/drawing/2014/main" val="739611368"/>
                    </a:ext>
                  </a:extLst>
                </a:gridCol>
                <a:gridCol w="143116">
                  <a:extLst>
                    <a:ext uri="{9D8B030D-6E8A-4147-A177-3AD203B41FA5}">
                      <a16:colId xmlns:a16="http://schemas.microsoft.com/office/drawing/2014/main" val="2982787183"/>
                    </a:ext>
                  </a:extLst>
                </a:gridCol>
              </a:tblGrid>
              <a:tr h="149857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555708"/>
                  </a:ext>
                </a:extLst>
              </a:tr>
              <a:tr h="278637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日（月）　伊勢原シティプラザにて実施される、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「介護に関する入門的研修・基礎講座（伊勢原会場）」に申込ます。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申込は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もしくは電子メールのみとなります。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l" fontAlgn="ctr"/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240886"/>
                  </a:ext>
                </a:extLst>
              </a:tr>
              <a:tr h="42019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申込書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184446"/>
                  </a:ext>
                </a:extLst>
              </a:tr>
              <a:tr h="21374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516372"/>
                  </a:ext>
                </a:extLst>
              </a:tr>
              <a:tr h="22797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ふりがな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申込日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申込日</a:t>
                      </a:r>
                      <a:endParaRPr kumimoji="1" lang="ja-JP" altLang="en-US" dirty="0"/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　　年　　　月　　　日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　　月　　　日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357084"/>
                  </a:ext>
                </a:extLst>
              </a:tr>
              <a:tr h="54527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氏名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性別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性別</a:t>
                      </a:r>
                      <a:endParaRPr kumimoji="1" lang="ja-JP" altLang="en-US" dirty="0"/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885296"/>
                  </a:ext>
                </a:extLst>
              </a:tr>
              <a:tr h="227974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生年月日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昭　・　平　　　　　年　　　　月　　　　日生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087172"/>
                  </a:ext>
                </a:extLst>
              </a:tr>
              <a:tr h="48977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住所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〒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989724"/>
                  </a:ext>
                </a:extLst>
              </a:tr>
              <a:tr h="433887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TEL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自宅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携帯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434517"/>
                  </a:ext>
                </a:extLst>
              </a:tr>
              <a:tr h="430619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現在の状況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（〇）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就業中　・　無職　・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その他（　　　　　　）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就業中の方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業種（　　　　　　　　）</a:t>
                      </a:r>
                      <a:b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勤務形態（　　　　　　）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944403"/>
                  </a:ext>
                </a:extLst>
              </a:tr>
              <a:tr h="1179106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受講申込理由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（〇をつけ理由を記入）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家庭介護のため・介護知識を得る・介護の仕事に興味・人のための活動を知る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・その他　（〇をつけその理由を簡単に記入）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949" marR="8949" marT="89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073652"/>
                  </a:ext>
                </a:extLst>
              </a:tr>
              <a:tr h="29163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感染症予防に向けた取り組み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＊研修当日に発熱がある場合や、その他体調がすぐれない場合は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受講できません。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＊研修開催中は、検温・消毒・マスク着用をお願いします。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216466"/>
                  </a:ext>
                </a:extLst>
              </a:tr>
              <a:tr h="142361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154808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BB53E4-42E8-6944-B35C-9D853BE03D40}"/>
              </a:ext>
            </a:extLst>
          </p:cNvPr>
          <p:cNvSpPr/>
          <p:nvPr/>
        </p:nvSpPr>
        <p:spPr>
          <a:xfrm>
            <a:off x="674427" y="1727778"/>
            <a:ext cx="6438753" cy="1630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14CE6415-47DB-DD0C-33CF-318EFF04EB6B}"/>
              </a:ext>
            </a:extLst>
          </p:cNvPr>
          <p:cNvSpPr txBox="1"/>
          <p:nvPr/>
        </p:nvSpPr>
        <p:spPr>
          <a:xfrm>
            <a:off x="580616" y="9579635"/>
            <a:ext cx="4008440" cy="2577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ja-JP" altLang="en-US" sz="1600" b="1" spc="100" dirty="0">
                <a:latin typeface="小塚ゴシック Pro B"/>
                <a:cs typeface="小塚ゴシック Pro B"/>
              </a:rPr>
              <a:t>公益社団法人神奈川県介護福祉士会</a:t>
            </a:r>
            <a:endParaRPr sz="1100" dirty="0">
              <a:latin typeface="小塚ゴシック Pro R"/>
              <a:cs typeface="小塚ゴシック Pro R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C7B75D43-6983-F244-197F-2044222599C9}"/>
              </a:ext>
            </a:extLst>
          </p:cNvPr>
          <p:cNvSpPr txBox="1"/>
          <p:nvPr/>
        </p:nvSpPr>
        <p:spPr>
          <a:xfrm>
            <a:off x="1041420" y="10233655"/>
            <a:ext cx="2631189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5"/>
              </a:spcBef>
            </a:pPr>
            <a:r>
              <a:rPr lang="en-US" altLang="ja-JP" sz="2000" b="1" baseline="6944" dirty="0">
                <a:latin typeface="Arial"/>
                <a:cs typeface="Arial"/>
              </a:rPr>
              <a:t>Fax</a:t>
            </a:r>
            <a:r>
              <a:rPr lang="ja-JP" altLang="en-US" sz="2000" b="1" baseline="6944" dirty="0">
                <a:latin typeface="Arial"/>
                <a:cs typeface="Arial"/>
              </a:rPr>
              <a:t>　　</a:t>
            </a:r>
            <a:r>
              <a:rPr lang="en-US" altLang="ja-JP" sz="2000" b="1" baseline="6944" dirty="0">
                <a:latin typeface="Arial"/>
                <a:cs typeface="Arial"/>
              </a:rPr>
              <a:t>045</a:t>
            </a:r>
            <a:r>
              <a:rPr lang="en-US" altLang="ja-JP" sz="2000" b="1" dirty="0">
                <a:latin typeface="Arial"/>
                <a:cs typeface="Arial"/>
              </a:rPr>
              <a:t>-322-6678</a:t>
            </a:r>
            <a:r>
              <a:rPr lang="ja-JP" altLang="en-US" sz="2000" b="1" dirty="0">
                <a:latin typeface="Arial"/>
                <a:cs typeface="Arial"/>
              </a:rPr>
              <a:t>　</a:t>
            </a:r>
            <a:endParaRPr sz="2250" dirty="0">
              <a:latin typeface="小塚ゴシック Pro R"/>
              <a:cs typeface="小塚ゴシック Pro R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F16CEE48-C755-C0B7-AB39-4312E31174E1}"/>
              </a:ext>
            </a:extLst>
          </p:cNvPr>
          <p:cNvSpPr txBox="1"/>
          <p:nvPr/>
        </p:nvSpPr>
        <p:spPr>
          <a:xfrm>
            <a:off x="978515" y="9908856"/>
            <a:ext cx="3124452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5"/>
              </a:spcBef>
            </a:pPr>
            <a:r>
              <a:rPr lang="en-US" altLang="ja-JP" sz="2000" b="1" baseline="6944" dirty="0">
                <a:latin typeface="Arial"/>
                <a:cs typeface="Arial"/>
              </a:rPr>
              <a:t> </a:t>
            </a:r>
            <a:r>
              <a:rPr lang="ja-JP" altLang="en-US" sz="2000" b="1" baseline="6944" dirty="0">
                <a:latin typeface="Arial"/>
                <a:cs typeface="Arial"/>
              </a:rPr>
              <a:t>　</a:t>
            </a:r>
            <a:r>
              <a:rPr lang="en-US" altLang="ja-JP" sz="2000" b="1" baseline="6944" dirty="0">
                <a:latin typeface="Arial"/>
                <a:cs typeface="Arial"/>
              </a:rPr>
              <a:t>E-mail</a:t>
            </a:r>
            <a:r>
              <a:rPr lang="ja-JP" altLang="en-US" sz="2000" b="1" baseline="6944" dirty="0">
                <a:latin typeface="Arial"/>
                <a:cs typeface="Arial"/>
              </a:rPr>
              <a:t>　　</a:t>
            </a:r>
            <a:r>
              <a:rPr lang="en-US" altLang="ja-JP" sz="2000" b="1" baseline="6944" dirty="0">
                <a:latin typeface="Arial"/>
                <a:cs typeface="Arial"/>
              </a:rPr>
              <a:t>info@kanagawa-accw.org </a:t>
            </a:r>
            <a:endParaRPr sz="2000" dirty="0">
              <a:latin typeface="小塚ゴシック Pro R"/>
              <a:cs typeface="小塚ゴシック Pro R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1F2355A-8353-F10F-C8FC-165ACBD6B026}"/>
              </a:ext>
            </a:extLst>
          </p:cNvPr>
          <p:cNvSpPr txBox="1"/>
          <p:nvPr/>
        </p:nvSpPr>
        <p:spPr>
          <a:xfrm>
            <a:off x="4481992" y="9928070"/>
            <a:ext cx="26311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baseline="6944" dirty="0">
                <a:latin typeface="Arial"/>
                <a:cs typeface="Arial"/>
              </a:rPr>
              <a:t>問合せは：平日の</a:t>
            </a:r>
            <a:r>
              <a:rPr lang="en-US" altLang="ja-JP" sz="1800" b="1" baseline="6944" dirty="0">
                <a:latin typeface="Arial"/>
                <a:cs typeface="Arial"/>
              </a:rPr>
              <a:t>10</a:t>
            </a:r>
            <a:r>
              <a:rPr lang="ja-JP" altLang="en-US" sz="1800" b="1" baseline="6944" dirty="0">
                <a:latin typeface="Arial"/>
                <a:cs typeface="Arial"/>
              </a:rPr>
              <a:t>時～</a:t>
            </a:r>
            <a:r>
              <a:rPr lang="en-US" altLang="ja-JP" sz="1800" b="1" baseline="6944" dirty="0">
                <a:latin typeface="Arial"/>
                <a:cs typeface="Arial"/>
              </a:rPr>
              <a:t>16</a:t>
            </a:r>
            <a:r>
              <a:rPr lang="ja-JP" altLang="en-US" sz="1800" b="1" baseline="6944" dirty="0">
                <a:latin typeface="Arial"/>
                <a:cs typeface="Arial"/>
              </a:rPr>
              <a:t>時</a:t>
            </a:r>
            <a:endParaRPr lang="en-US" altLang="ja-JP" sz="1800" b="1" baseline="6944" dirty="0">
              <a:latin typeface="Arial"/>
              <a:cs typeface="Arial"/>
            </a:endParaRPr>
          </a:p>
          <a:p>
            <a:r>
              <a:rPr lang="ja-JP" altLang="en-US" sz="1800" b="1" baseline="6944" dirty="0">
                <a:latin typeface="Arial"/>
                <a:cs typeface="Arial"/>
              </a:rPr>
              <a:t>電話　　</a:t>
            </a:r>
            <a:r>
              <a:rPr lang="en-US" altLang="ja-JP" sz="2400" b="1" baseline="6944" dirty="0">
                <a:latin typeface="Arial"/>
                <a:cs typeface="Arial"/>
              </a:rPr>
              <a:t>045</a:t>
            </a:r>
            <a:r>
              <a:rPr lang="en-US" altLang="ja-JP" sz="2400" b="1" dirty="0">
                <a:latin typeface="Arial"/>
                <a:cs typeface="Arial"/>
              </a:rPr>
              <a:t>-</a:t>
            </a:r>
            <a:r>
              <a:rPr lang="en-US" altLang="ja-JP" sz="2000" b="1" dirty="0">
                <a:latin typeface="Arial"/>
                <a:cs typeface="Arial"/>
              </a:rPr>
              <a:t>319-6687</a:t>
            </a:r>
            <a:r>
              <a:rPr lang="ja-JP" altLang="en-US" sz="2400" b="1" dirty="0">
                <a:latin typeface="Arial"/>
                <a:cs typeface="Arial"/>
              </a:rPr>
              <a:t>　</a:t>
            </a:r>
            <a:r>
              <a:rPr lang="en-US" altLang="ja-JP" sz="2400" b="1" baseline="6944" dirty="0">
                <a:latin typeface="Arial"/>
                <a:cs typeface="Arial"/>
              </a:rPr>
              <a:t> </a:t>
            </a:r>
            <a:endParaRPr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3A1548-AADC-45C1-7DBA-AFD37747BC07}"/>
              </a:ext>
            </a:extLst>
          </p:cNvPr>
          <p:cNvSpPr txBox="1"/>
          <p:nvPr/>
        </p:nvSpPr>
        <p:spPr>
          <a:xfrm>
            <a:off x="4481992" y="9374072"/>
            <a:ext cx="26311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〒</a:t>
            </a:r>
            <a:r>
              <a:rPr lang="en-US" altLang="ja-JP" sz="1000" dirty="0"/>
              <a:t>221-0825</a:t>
            </a:r>
          </a:p>
          <a:p>
            <a:r>
              <a:rPr lang="ja-JP" altLang="en-US" sz="1100" dirty="0"/>
              <a:t>横浜市神奈川区反町３－１７－２</a:t>
            </a:r>
            <a:endParaRPr lang="en-US" altLang="ja-JP" sz="1100" dirty="0"/>
          </a:p>
          <a:p>
            <a:r>
              <a:rPr lang="ja-JP" altLang="en-US" sz="1100" dirty="0"/>
              <a:t>神奈川県社会福祉センター内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B5AD6B0A-879C-76AF-7DA6-8A2F4F0758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321" y="78086"/>
            <a:ext cx="1375346" cy="127479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B456DD6-68FB-CEC4-695D-F39857E7BC4F}"/>
              </a:ext>
            </a:extLst>
          </p:cNvPr>
          <p:cNvSpPr txBox="1"/>
          <p:nvPr/>
        </p:nvSpPr>
        <p:spPr>
          <a:xfrm rot="968110">
            <a:off x="6285180" y="431961"/>
            <a:ext cx="1454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先着順</a:t>
            </a:r>
          </a:p>
        </p:txBody>
      </p:sp>
      <p:sp>
        <p:nvSpPr>
          <p:cNvPr id="3" name="大かっこ 2">
            <a:extLst>
              <a:ext uri="{FF2B5EF4-FFF2-40B4-BE49-F238E27FC236}">
                <a16:creationId xmlns:a16="http://schemas.microsoft.com/office/drawing/2014/main" id="{20CC4F2C-557A-8D7E-1DB8-031A71C4E535}"/>
              </a:ext>
            </a:extLst>
          </p:cNvPr>
          <p:cNvSpPr/>
          <p:nvPr/>
        </p:nvSpPr>
        <p:spPr>
          <a:xfrm>
            <a:off x="2019300" y="7924800"/>
            <a:ext cx="4933950" cy="36195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96400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askul_yomikikakse_a</Template>
  <TotalTime>1056</TotalTime>
  <Words>314</Words>
  <Application>Microsoft Office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HG丸ｺﾞｼｯｸM-PRO</vt:lpstr>
      <vt:lpstr>小塚ゴシック Pro B</vt:lpstr>
      <vt:lpstr>小塚ゴシック Pro R</vt:lpstr>
      <vt:lpstr>游ゴシック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hot@tbb.t-com.ne.jp</cp:lastModifiedBy>
  <cp:revision>76</cp:revision>
  <cp:lastPrinted>2024-11-07T05:24:47Z</cp:lastPrinted>
  <dcterms:created xsi:type="dcterms:W3CDTF">2018-06-05T06:09:19Z</dcterms:created>
  <dcterms:modified xsi:type="dcterms:W3CDTF">2025-02-07T01:49:02Z</dcterms:modified>
</cp:coreProperties>
</file>