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</p:sldIdLst>
  <p:sldSz cx="7556500" cy="10693400"/>
  <p:notesSz cx="6858000" cy="9144000"/>
  <p:embeddedFontLst>
    <p:embeddedFont>
      <p:font typeface="HGPｺﾞｼｯｸE" panose="020B0900000000000000" pitchFamily="50" charset="-128"/>
      <p:regular r:id="rId3"/>
    </p:embeddedFont>
    <p:embeddedFont>
      <p:font typeface="ほのかアンティーク丸" panose="020B0600070205080204" charset="-128"/>
      <p:regular r:id="rId4"/>
    </p:embeddedFont>
    <p:embeddedFont>
      <p:font typeface="装甲明朝" panose="020B0600070205080204" charset="-128"/>
      <p:regular r:id="rId5"/>
    </p:embeddedFont>
    <p:embeddedFont>
      <p:font typeface="Noto Sans JP" panose="020B0200000000000000" pitchFamily="50" charset="-128"/>
      <p:regular r:id="rId6"/>
      <p:bold r:id="rId7"/>
    </p:embeddedFont>
    <p:embeddedFont>
      <p:font typeface="Noto Sans JP Bold" panose="020B0200000000000000" pitchFamily="50" charset="-128"/>
      <p:regular r:id="rId8"/>
      <p:bold r:id="rId9"/>
    </p:embeddedFont>
    <p:embeddedFont>
      <p:font typeface="Noto Sans JP Medium" panose="020B0200000000000000" pitchFamily="50" charset="-128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36" d="100"/>
          <a:sy n="136" d="100"/>
        </p:scale>
        <p:origin x="1572" y="-10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560000" cy="10692000"/>
          </a:xfrm>
          <a:custGeom>
            <a:avLst/>
            <a:gdLst/>
            <a:ahLst/>
            <a:cxnLst/>
            <a:rect l="l" t="t" r="r" b="b"/>
            <a:pathLst>
              <a:path w="7560000" h="10692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69" t="-1069" r="-4169" b="-1069"/>
            </a:stretch>
          </a:blipFill>
        </p:spPr>
      </p:sp>
      <p:sp>
        <p:nvSpPr>
          <p:cNvPr id="3" name="Freeform 3"/>
          <p:cNvSpPr/>
          <p:nvPr/>
        </p:nvSpPr>
        <p:spPr>
          <a:xfrm rot="-4521505">
            <a:off x="-96883" y="7711645"/>
            <a:ext cx="1244150" cy="1925184"/>
          </a:xfrm>
          <a:custGeom>
            <a:avLst/>
            <a:gdLst/>
            <a:ahLst/>
            <a:cxnLst/>
            <a:rect l="l" t="t" r="r" b="b"/>
            <a:pathLst>
              <a:path w="1244150" h="1925184">
                <a:moveTo>
                  <a:pt x="0" y="0"/>
                </a:moveTo>
                <a:lnTo>
                  <a:pt x="1244150" y="0"/>
                </a:lnTo>
                <a:lnTo>
                  <a:pt x="1244150" y="1925184"/>
                </a:lnTo>
                <a:lnTo>
                  <a:pt x="0" y="1925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51299">
            <a:off x="6744975" y="8128294"/>
            <a:ext cx="1004391" cy="1321568"/>
          </a:xfrm>
          <a:custGeom>
            <a:avLst/>
            <a:gdLst/>
            <a:ahLst/>
            <a:cxnLst/>
            <a:rect l="l" t="t" r="r" b="b"/>
            <a:pathLst>
              <a:path w="1004391" h="1321568">
                <a:moveTo>
                  <a:pt x="0" y="0"/>
                </a:moveTo>
                <a:lnTo>
                  <a:pt x="1004391" y="0"/>
                </a:lnTo>
                <a:lnTo>
                  <a:pt x="1004391" y="1321568"/>
                </a:lnTo>
                <a:lnTo>
                  <a:pt x="0" y="1321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11942">
            <a:off x="2213560" y="863521"/>
            <a:ext cx="3163784" cy="134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 spc="326">
                <a:solidFill>
                  <a:srgbClr val="A17092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認知症ケアの</a:t>
            </a:r>
          </a:p>
          <a:p>
            <a:pPr algn="ctr">
              <a:lnSpc>
                <a:spcPts val="5372"/>
              </a:lnSpc>
            </a:pPr>
            <a:r>
              <a:rPr lang="en-US" sz="3837" spc="326">
                <a:solidFill>
                  <a:srgbClr val="A17092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理解と実践</a:t>
            </a:r>
          </a:p>
        </p:txBody>
      </p:sp>
      <p:sp>
        <p:nvSpPr>
          <p:cNvPr id="6" name="Freeform 6"/>
          <p:cNvSpPr/>
          <p:nvPr/>
        </p:nvSpPr>
        <p:spPr>
          <a:xfrm rot="9263715">
            <a:off x="7030328" y="1535070"/>
            <a:ext cx="566998" cy="568419"/>
          </a:xfrm>
          <a:custGeom>
            <a:avLst/>
            <a:gdLst/>
            <a:ahLst/>
            <a:cxnLst/>
            <a:rect l="l" t="t" r="r" b="b"/>
            <a:pathLst>
              <a:path w="566998" h="568419">
                <a:moveTo>
                  <a:pt x="0" y="0"/>
                </a:moveTo>
                <a:lnTo>
                  <a:pt x="566999" y="0"/>
                </a:lnTo>
                <a:lnTo>
                  <a:pt x="566999" y="568419"/>
                </a:lnTo>
                <a:lnTo>
                  <a:pt x="0" y="568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8471">
            <a:off x="6610556" y="209659"/>
            <a:ext cx="812577" cy="1323954"/>
          </a:xfrm>
          <a:custGeom>
            <a:avLst/>
            <a:gdLst/>
            <a:ahLst/>
            <a:cxnLst/>
            <a:rect l="l" t="t" r="r" b="b"/>
            <a:pathLst>
              <a:path w="812577" h="1323954">
                <a:moveTo>
                  <a:pt x="0" y="0"/>
                </a:moveTo>
                <a:lnTo>
                  <a:pt x="812577" y="0"/>
                </a:lnTo>
                <a:lnTo>
                  <a:pt x="812577" y="1323954"/>
                </a:lnTo>
                <a:lnTo>
                  <a:pt x="0" y="1323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78174">
            <a:off x="4830058" y="128162"/>
            <a:ext cx="725050" cy="723238"/>
          </a:xfrm>
          <a:custGeom>
            <a:avLst/>
            <a:gdLst/>
            <a:ahLst/>
            <a:cxnLst/>
            <a:rect l="l" t="t" r="r" b="b"/>
            <a:pathLst>
              <a:path w="725050" h="723238">
                <a:moveTo>
                  <a:pt x="0" y="0"/>
                </a:moveTo>
                <a:lnTo>
                  <a:pt x="725050" y="0"/>
                </a:lnTo>
                <a:lnTo>
                  <a:pt x="725050" y="723238"/>
                </a:lnTo>
                <a:lnTo>
                  <a:pt x="0" y="7232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295329">
            <a:off x="168052" y="5669939"/>
            <a:ext cx="491798" cy="490569"/>
          </a:xfrm>
          <a:custGeom>
            <a:avLst/>
            <a:gdLst/>
            <a:ahLst/>
            <a:cxnLst/>
            <a:rect l="l" t="t" r="r" b="b"/>
            <a:pathLst>
              <a:path w="491798" h="490569">
                <a:moveTo>
                  <a:pt x="0" y="0"/>
                </a:moveTo>
                <a:lnTo>
                  <a:pt x="491798" y="0"/>
                </a:lnTo>
                <a:lnTo>
                  <a:pt x="491798" y="490569"/>
                </a:lnTo>
                <a:lnTo>
                  <a:pt x="0" y="4905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37707" y="3938659"/>
            <a:ext cx="818825" cy="816778"/>
          </a:xfrm>
          <a:custGeom>
            <a:avLst/>
            <a:gdLst/>
            <a:ahLst/>
            <a:cxnLst/>
            <a:rect l="l" t="t" r="r" b="b"/>
            <a:pathLst>
              <a:path w="818825" h="816778">
                <a:moveTo>
                  <a:pt x="0" y="0"/>
                </a:moveTo>
                <a:lnTo>
                  <a:pt x="818825" y="0"/>
                </a:lnTo>
                <a:lnTo>
                  <a:pt x="818825" y="816779"/>
                </a:lnTo>
                <a:lnTo>
                  <a:pt x="0" y="816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06300">
            <a:off x="87677" y="972602"/>
            <a:ext cx="505896" cy="507164"/>
          </a:xfrm>
          <a:custGeom>
            <a:avLst/>
            <a:gdLst/>
            <a:ahLst/>
            <a:cxnLst/>
            <a:rect l="l" t="t" r="r" b="b"/>
            <a:pathLst>
              <a:path w="505896" h="507164">
                <a:moveTo>
                  <a:pt x="0" y="0"/>
                </a:moveTo>
                <a:lnTo>
                  <a:pt x="505895" y="0"/>
                </a:lnTo>
                <a:lnTo>
                  <a:pt x="505895" y="507163"/>
                </a:lnTo>
                <a:lnTo>
                  <a:pt x="0" y="507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6949" y="444885"/>
            <a:ext cx="1712811" cy="1712811"/>
          </a:xfrm>
          <a:custGeom>
            <a:avLst/>
            <a:gdLst/>
            <a:ahLst/>
            <a:cxnLst/>
            <a:rect l="l" t="t" r="r" b="b"/>
            <a:pathLst>
              <a:path w="1712811" h="1712811">
                <a:moveTo>
                  <a:pt x="0" y="0"/>
                </a:moveTo>
                <a:lnTo>
                  <a:pt x="1712811" y="0"/>
                </a:lnTo>
                <a:lnTo>
                  <a:pt x="1712811" y="1712812"/>
                </a:lnTo>
                <a:lnTo>
                  <a:pt x="0" y="1712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3795" y="9255039"/>
            <a:ext cx="7570296" cy="1436961"/>
            <a:chOff x="0" y="0"/>
            <a:chExt cx="3011160" cy="5149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1160" cy="514974"/>
            </a:xfrm>
            <a:custGeom>
              <a:avLst/>
              <a:gdLst/>
              <a:ahLst/>
              <a:cxnLst/>
              <a:rect l="l" t="t" r="r" b="b"/>
              <a:pathLst>
                <a:path w="3011160" h="514974">
                  <a:moveTo>
                    <a:pt x="0" y="0"/>
                  </a:moveTo>
                  <a:lnTo>
                    <a:pt x="3011160" y="0"/>
                  </a:lnTo>
                  <a:lnTo>
                    <a:pt x="3011160" y="514974"/>
                  </a:lnTo>
                  <a:lnTo>
                    <a:pt x="0" y="514974"/>
                  </a:lnTo>
                  <a:close/>
                </a:path>
              </a:pathLst>
            </a:custGeom>
            <a:solidFill>
              <a:srgbClr val="A17092">
                <a:alpha val="8980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11160" cy="543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2098750">
            <a:off x="212141" y="1667598"/>
            <a:ext cx="955537" cy="1522768"/>
          </a:xfrm>
          <a:custGeom>
            <a:avLst/>
            <a:gdLst/>
            <a:ahLst/>
            <a:cxnLst/>
            <a:rect l="l" t="t" r="r" b="b"/>
            <a:pathLst>
              <a:path w="955537" h="1522768">
                <a:moveTo>
                  <a:pt x="0" y="0"/>
                </a:moveTo>
                <a:lnTo>
                  <a:pt x="955537" y="0"/>
                </a:lnTo>
                <a:lnTo>
                  <a:pt x="955537" y="1522768"/>
                </a:lnTo>
                <a:lnTo>
                  <a:pt x="0" y="15227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206300">
            <a:off x="2779412" y="280440"/>
            <a:ext cx="328068" cy="328891"/>
          </a:xfrm>
          <a:custGeom>
            <a:avLst/>
            <a:gdLst/>
            <a:ahLst/>
            <a:cxnLst/>
            <a:rect l="l" t="t" r="r" b="b"/>
            <a:pathLst>
              <a:path w="328068" h="328891">
                <a:moveTo>
                  <a:pt x="0" y="0"/>
                </a:moveTo>
                <a:lnTo>
                  <a:pt x="328068" y="0"/>
                </a:lnTo>
                <a:lnTo>
                  <a:pt x="328068" y="328891"/>
                </a:lnTo>
                <a:lnTo>
                  <a:pt x="0" y="328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25192" y="2937313"/>
            <a:ext cx="818825" cy="820878"/>
          </a:xfrm>
          <a:custGeom>
            <a:avLst/>
            <a:gdLst/>
            <a:ahLst/>
            <a:cxnLst/>
            <a:rect l="l" t="t" r="r" b="b"/>
            <a:pathLst>
              <a:path w="818825" h="820878">
                <a:moveTo>
                  <a:pt x="0" y="0"/>
                </a:moveTo>
                <a:lnTo>
                  <a:pt x="818826" y="0"/>
                </a:lnTo>
                <a:lnTo>
                  <a:pt x="818826" y="820877"/>
                </a:lnTo>
                <a:lnTo>
                  <a:pt x="0" y="820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407954" y="834141"/>
            <a:ext cx="1507387" cy="668243"/>
            <a:chOff x="0" y="0"/>
            <a:chExt cx="2009849" cy="890991"/>
          </a:xfrm>
        </p:grpSpPr>
        <p:sp>
          <p:nvSpPr>
            <p:cNvPr id="20" name="TextBox 20"/>
            <p:cNvSpPr txBox="1"/>
            <p:nvPr/>
          </p:nvSpPr>
          <p:spPr>
            <a:xfrm>
              <a:off x="391676" y="-95250"/>
              <a:ext cx="1618173" cy="986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168"/>
                </a:lnSpc>
                <a:spcBef>
                  <a:spcPct val="0"/>
                </a:spcBef>
              </a:pPr>
              <a:r>
                <a:rPr lang="en-US" sz="4406" spc="-264" dirty="0">
                  <a:solidFill>
                    <a:srgbClr val="463733"/>
                  </a:solidFill>
                  <a:latin typeface="装甲明朝"/>
                  <a:ea typeface="装甲明朝"/>
                  <a:cs typeface="装甲明朝"/>
                  <a:sym typeface="装甲明朝"/>
                </a:rPr>
                <a:t>27　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245733" y="308287"/>
              <a:ext cx="437314" cy="462484"/>
              <a:chOff x="0" y="0"/>
              <a:chExt cx="768564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6856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68564" h="812800">
                    <a:moveTo>
                      <a:pt x="384282" y="0"/>
                    </a:moveTo>
                    <a:cubicBezTo>
                      <a:pt x="172049" y="0"/>
                      <a:pt x="0" y="181951"/>
                      <a:pt x="0" y="406400"/>
                    </a:cubicBezTo>
                    <a:cubicBezTo>
                      <a:pt x="0" y="630849"/>
                      <a:pt x="172049" y="812800"/>
                      <a:pt x="384282" y="812800"/>
                    </a:cubicBezTo>
                    <a:cubicBezTo>
                      <a:pt x="596515" y="812800"/>
                      <a:pt x="768564" y="630849"/>
                      <a:pt x="768564" y="406400"/>
                    </a:cubicBezTo>
                    <a:cubicBezTo>
                      <a:pt x="768564" y="181951"/>
                      <a:pt x="596515" y="0"/>
                      <a:pt x="384282" y="0"/>
                    </a:cubicBezTo>
                    <a:close/>
                  </a:path>
                </a:pathLst>
              </a:custGeom>
              <a:solidFill>
                <a:srgbClr val="E2689E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2053" y="47625"/>
                <a:ext cx="624459" cy="688975"/>
              </a:xfrm>
              <a:prstGeom prst="rect">
                <a:avLst/>
              </a:prstGeom>
            </p:spPr>
            <p:txBody>
              <a:bodyPr lIns="36246" tIns="36246" rIns="36246" bIns="36246" rtlCol="0" anchor="ctr"/>
              <a:lstStyle/>
              <a:p>
                <a:pPr algn="ctr">
                  <a:lnSpc>
                    <a:spcPts val="1438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80439"/>
              <a:ext cx="612937" cy="560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73"/>
                </a:lnSpc>
                <a:spcBef>
                  <a:spcPct val="0"/>
                </a:spcBef>
              </a:pPr>
              <a:r>
                <a:rPr lang="en-US" sz="2481" spc="-148">
                  <a:solidFill>
                    <a:srgbClr val="463733"/>
                  </a:solidFill>
                  <a:latin typeface="装甲明朝"/>
                  <a:ea typeface="装甲明朝"/>
                  <a:cs typeface="装甲明朝"/>
                  <a:sym typeface="装甲明朝"/>
                </a:rPr>
                <a:t>7/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 rot="70439">
              <a:off x="1189806" y="380899"/>
              <a:ext cx="547018" cy="295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7"/>
                </a:lnSpc>
                <a:spcBef>
                  <a:spcPct val="0"/>
                </a:spcBef>
              </a:pPr>
              <a:r>
                <a:rPr lang="en-US" sz="1383" b="1" spc="-83">
                  <a:solidFill>
                    <a:srgbClr val="FFFFFF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日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rot="2206300">
            <a:off x="6427779" y="514987"/>
            <a:ext cx="351251" cy="352131"/>
          </a:xfrm>
          <a:custGeom>
            <a:avLst/>
            <a:gdLst/>
            <a:ahLst/>
            <a:cxnLst/>
            <a:rect l="l" t="t" r="r" b="b"/>
            <a:pathLst>
              <a:path w="351251" h="352131">
                <a:moveTo>
                  <a:pt x="0" y="0"/>
                </a:moveTo>
                <a:lnTo>
                  <a:pt x="351251" y="0"/>
                </a:lnTo>
                <a:lnTo>
                  <a:pt x="351251" y="352131"/>
                </a:lnTo>
                <a:lnTo>
                  <a:pt x="0" y="352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206300">
            <a:off x="202232" y="3897934"/>
            <a:ext cx="595466" cy="596958"/>
          </a:xfrm>
          <a:custGeom>
            <a:avLst/>
            <a:gdLst/>
            <a:ahLst/>
            <a:cxnLst/>
            <a:rect l="l" t="t" r="r" b="b"/>
            <a:pathLst>
              <a:path w="595466" h="596958">
                <a:moveTo>
                  <a:pt x="0" y="0"/>
                </a:moveTo>
                <a:lnTo>
                  <a:pt x="595466" y="0"/>
                </a:lnTo>
                <a:lnTo>
                  <a:pt x="595466" y="596958"/>
                </a:lnTo>
                <a:lnTo>
                  <a:pt x="0" y="59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206300">
            <a:off x="7084943" y="5845602"/>
            <a:ext cx="505896" cy="507164"/>
          </a:xfrm>
          <a:custGeom>
            <a:avLst/>
            <a:gdLst/>
            <a:ahLst/>
            <a:cxnLst/>
            <a:rect l="l" t="t" r="r" b="b"/>
            <a:pathLst>
              <a:path w="505896" h="507164">
                <a:moveTo>
                  <a:pt x="0" y="0"/>
                </a:moveTo>
                <a:lnTo>
                  <a:pt x="505896" y="0"/>
                </a:lnTo>
                <a:lnTo>
                  <a:pt x="505896" y="507163"/>
                </a:lnTo>
                <a:lnTo>
                  <a:pt x="0" y="507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3295329">
            <a:off x="7031495" y="4852352"/>
            <a:ext cx="491798" cy="490569"/>
          </a:xfrm>
          <a:custGeom>
            <a:avLst/>
            <a:gdLst/>
            <a:ahLst/>
            <a:cxnLst/>
            <a:rect l="l" t="t" r="r" b="b"/>
            <a:pathLst>
              <a:path w="491798" h="490569">
                <a:moveTo>
                  <a:pt x="0" y="0"/>
                </a:moveTo>
                <a:lnTo>
                  <a:pt x="491798" y="0"/>
                </a:lnTo>
                <a:lnTo>
                  <a:pt x="491798" y="490569"/>
                </a:lnTo>
                <a:lnTo>
                  <a:pt x="0" y="4905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08753" y="3726775"/>
            <a:ext cx="5128825" cy="1057140"/>
          </a:xfrm>
          <a:custGeom>
            <a:avLst/>
            <a:gdLst/>
            <a:ahLst/>
            <a:cxnLst/>
            <a:rect l="l" t="t" r="r" b="b"/>
            <a:pathLst>
              <a:path w="5128825" h="1057140">
                <a:moveTo>
                  <a:pt x="0" y="0"/>
                </a:moveTo>
                <a:lnTo>
                  <a:pt x="5128825" y="0"/>
                </a:lnTo>
                <a:lnTo>
                  <a:pt x="5128825" y="1057139"/>
                </a:lnTo>
                <a:lnTo>
                  <a:pt x="0" y="10571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363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5544567" y="1469048"/>
            <a:ext cx="1388940" cy="748660"/>
            <a:chOff x="-1" y="-95250"/>
            <a:chExt cx="1851919" cy="998214"/>
          </a:xfrm>
        </p:grpSpPr>
        <p:grpSp>
          <p:nvGrpSpPr>
            <p:cNvPr id="32" name="Group 32"/>
            <p:cNvGrpSpPr/>
            <p:nvPr/>
          </p:nvGrpSpPr>
          <p:grpSpPr>
            <a:xfrm>
              <a:off x="1323414" y="340557"/>
              <a:ext cx="457898" cy="419941"/>
              <a:chOff x="0" y="0"/>
              <a:chExt cx="812800" cy="74542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74542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5424">
                    <a:moveTo>
                      <a:pt x="406400" y="0"/>
                    </a:moveTo>
                    <a:cubicBezTo>
                      <a:pt x="181951" y="0"/>
                      <a:pt x="0" y="166869"/>
                      <a:pt x="0" y="372712"/>
                    </a:cubicBezTo>
                    <a:cubicBezTo>
                      <a:pt x="0" y="578555"/>
                      <a:pt x="181951" y="745424"/>
                      <a:pt x="406400" y="745424"/>
                    </a:cubicBezTo>
                    <a:cubicBezTo>
                      <a:pt x="630849" y="745424"/>
                      <a:pt x="812800" y="578555"/>
                      <a:pt x="812800" y="372712"/>
                    </a:cubicBezTo>
                    <a:cubicBezTo>
                      <a:pt x="812800" y="16686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689E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41308"/>
                <a:ext cx="660400" cy="634232"/>
              </a:xfrm>
              <a:prstGeom prst="rect">
                <a:avLst/>
              </a:prstGeom>
            </p:spPr>
            <p:txBody>
              <a:bodyPr lIns="31967" tIns="31967" rIns="31967" bIns="31967" rtlCol="0" anchor="ctr"/>
              <a:lstStyle/>
              <a:p>
                <a:pPr algn="ctr">
                  <a:lnSpc>
                    <a:spcPts val="1438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424847" y="-95250"/>
              <a:ext cx="894257" cy="9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47"/>
                </a:lnSpc>
                <a:spcBef>
                  <a:spcPct val="0"/>
                </a:spcBef>
              </a:pPr>
              <a:r>
                <a:rPr lang="en-US" sz="4462" spc="-267" dirty="0">
                  <a:solidFill>
                    <a:srgbClr val="463733"/>
                  </a:solidFill>
                  <a:latin typeface="装甲明朝"/>
                  <a:ea typeface="装甲明朝"/>
                  <a:cs typeface="装甲明朝"/>
                  <a:sym typeface="装甲明朝"/>
                </a:rPr>
                <a:t>26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70439">
              <a:off x="1278828" y="366078"/>
              <a:ext cx="573090" cy="302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8"/>
                </a:lnSpc>
                <a:spcBef>
                  <a:spcPct val="0"/>
                </a:spcBef>
              </a:pPr>
              <a:r>
                <a:rPr lang="en-US" sz="1370" b="1" spc="-82">
                  <a:solidFill>
                    <a:srgbClr val="FFFFFF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火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-1" y="73181"/>
              <a:ext cx="522678" cy="5556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439"/>
                </a:lnSpc>
                <a:spcBef>
                  <a:spcPct val="0"/>
                </a:spcBef>
              </a:pPr>
              <a:r>
                <a:rPr lang="en-US" sz="2456" spc="-147" dirty="0">
                  <a:solidFill>
                    <a:srgbClr val="463733"/>
                  </a:solidFill>
                  <a:latin typeface="装甲明朝"/>
                  <a:ea typeface="装甲明朝"/>
                  <a:cs typeface="装甲明朝"/>
                  <a:sym typeface="装甲明朝"/>
                </a:rPr>
                <a:t>8/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5841554" y="2565809"/>
            <a:ext cx="812864" cy="812864"/>
          </a:xfrm>
          <a:custGeom>
            <a:avLst/>
            <a:gdLst/>
            <a:ahLst/>
            <a:cxnLst/>
            <a:rect l="l" t="t" r="r" b="b"/>
            <a:pathLst>
              <a:path w="812864" h="812864">
                <a:moveTo>
                  <a:pt x="0" y="0"/>
                </a:moveTo>
                <a:lnTo>
                  <a:pt x="812864" y="0"/>
                </a:lnTo>
                <a:lnTo>
                  <a:pt x="812864" y="812864"/>
                </a:lnTo>
                <a:lnTo>
                  <a:pt x="0" y="812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589801" y="5112373"/>
            <a:ext cx="6380398" cy="3676705"/>
          </a:xfrm>
          <a:custGeom>
            <a:avLst/>
            <a:gdLst/>
            <a:ahLst/>
            <a:cxnLst/>
            <a:rect l="l" t="t" r="r" b="b"/>
            <a:pathLst>
              <a:path w="6380398" h="3676705">
                <a:moveTo>
                  <a:pt x="0" y="0"/>
                </a:moveTo>
                <a:lnTo>
                  <a:pt x="6380398" y="0"/>
                </a:lnTo>
                <a:lnTo>
                  <a:pt x="6380398" y="3676705"/>
                </a:lnTo>
                <a:lnTo>
                  <a:pt x="0" y="3676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525192" y="9739992"/>
            <a:ext cx="1985334" cy="44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437" b="1" spc="7">
                <a:solidFill>
                  <a:srgbClr val="F3EDE9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公益社団法人</a:t>
            </a:r>
          </a:p>
          <a:p>
            <a:pPr algn="l">
              <a:lnSpc>
                <a:spcPts val="1768"/>
              </a:lnSpc>
            </a:pPr>
            <a:r>
              <a:rPr lang="en-US" sz="1437" b="1" spc="7">
                <a:solidFill>
                  <a:srgbClr val="F3EDE9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神奈川県介護福祉士会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713608" y="9825400"/>
            <a:ext cx="1506670" cy="23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1"/>
              </a:lnSpc>
            </a:pPr>
            <a:r>
              <a:rPr lang="en-US" sz="1099" b="1" spc="7">
                <a:solidFill>
                  <a:srgbClr val="F3EDE9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TEL.045-319-6687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713608" y="10062636"/>
            <a:ext cx="3222969" cy="21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5"/>
              </a:lnSpc>
            </a:pPr>
            <a:r>
              <a:rPr lang="en-US" sz="1199" spc="53">
                <a:solidFill>
                  <a:srgbClr val="F3EDE9"/>
                </a:solidFill>
                <a:latin typeface="Noto Sans JP"/>
                <a:ea typeface="Noto Sans JP"/>
                <a:cs typeface="Noto Sans JP"/>
                <a:sym typeface="Noto Sans JP"/>
              </a:rPr>
              <a:t>E-mail　info@kanagawa-accw.org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679547" y="9654585"/>
            <a:ext cx="4566022" cy="170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9"/>
              </a:lnSpc>
            </a:pPr>
            <a:r>
              <a:rPr lang="en-US" sz="999" b="1" spc="44">
                <a:solidFill>
                  <a:srgbClr val="F3EDE9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〒221-0825　横浜市神奈川区反町3-17-2  神奈川県社会福祉センター内5階</a:t>
            </a:r>
          </a:p>
        </p:txBody>
      </p:sp>
      <p:sp>
        <p:nvSpPr>
          <p:cNvPr id="44" name="TextBox 44"/>
          <p:cNvSpPr txBox="1"/>
          <p:nvPr/>
        </p:nvSpPr>
        <p:spPr>
          <a:xfrm rot="11942">
            <a:off x="513074" y="1078137"/>
            <a:ext cx="1620561" cy="4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1"/>
              </a:lnSpc>
            </a:pPr>
            <a:r>
              <a:rPr lang="en-US" sz="2843" spc="577">
                <a:solidFill>
                  <a:srgbClr val="FFFFFF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申込書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515382" y="9825400"/>
            <a:ext cx="1506670" cy="23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1"/>
              </a:lnSpc>
            </a:pPr>
            <a:r>
              <a:rPr lang="en-US" sz="1099" b="1" spc="7">
                <a:solidFill>
                  <a:srgbClr val="F3EDE9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FAX.045-322-6678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60417" y="2745318"/>
            <a:ext cx="4748826" cy="686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1"/>
              </a:lnSpc>
            </a:pPr>
            <a:r>
              <a:rPr lang="en-US" sz="1199" b="1" dirty="0" err="1">
                <a:solidFill>
                  <a:srgbClr val="000000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下記口座に受講料をお振込みの上、必要事項を記入した下記申込書を</a:t>
            </a:r>
            <a:endParaRPr lang="en-US" sz="1199" b="1" dirty="0">
              <a:solidFill>
                <a:srgbClr val="000000"/>
              </a:solidFill>
              <a:latin typeface="Noto Sans JP Medium"/>
              <a:ea typeface="Noto Sans JP Medium"/>
              <a:cs typeface="Noto Sans JP Medium"/>
              <a:sym typeface="Noto Sans JP Medium"/>
            </a:endParaRPr>
          </a:p>
          <a:p>
            <a:pPr algn="ctr">
              <a:lnSpc>
                <a:spcPts val="1811"/>
              </a:lnSpc>
            </a:pPr>
            <a:r>
              <a:rPr lang="en-US" sz="1199" b="1" dirty="0">
                <a:solidFill>
                  <a:srgbClr val="000000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FAX（045-322-6678）、メール（info@kanagawa-accw.org)</a:t>
            </a:r>
          </a:p>
          <a:p>
            <a:pPr algn="ctr">
              <a:lnSpc>
                <a:spcPts val="1811"/>
              </a:lnSpc>
              <a:spcBef>
                <a:spcPct val="0"/>
              </a:spcBef>
            </a:pPr>
            <a:r>
              <a:rPr lang="en-US" sz="1199" b="1" dirty="0" err="1">
                <a:solidFill>
                  <a:srgbClr val="000000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郵送、またはGoogleForm（右側QRコード）でお送りください</a:t>
            </a:r>
            <a:endParaRPr lang="en-US" sz="1199" b="1" dirty="0">
              <a:solidFill>
                <a:srgbClr val="000000"/>
              </a:solidFill>
              <a:latin typeface="Noto Sans JP Medium"/>
              <a:ea typeface="Noto Sans JP Medium"/>
              <a:cs typeface="Noto Sans JP Medium"/>
              <a:sym typeface="Noto Sans JP Medium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841554" y="3388198"/>
            <a:ext cx="819682" cy="14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8"/>
              </a:lnSpc>
              <a:spcBef>
                <a:spcPct val="0"/>
              </a:spcBef>
            </a:pPr>
            <a:r>
              <a:rPr lang="en-US" sz="800" b="1">
                <a:solidFill>
                  <a:srgbClr val="000000"/>
                </a:solidFill>
                <a:latin typeface="Noto Sans JP Medium"/>
                <a:ea typeface="Noto Sans JP Medium"/>
                <a:cs typeface="Noto Sans JP Medium"/>
                <a:sym typeface="Noto Sans JP Medium"/>
              </a:rPr>
              <a:t>GOOGLEフォーム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B38BBAB-E69E-A8EB-30C3-19669E677DC2}"/>
              </a:ext>
            </a:extLst>
          </p:cNvPr>
          <p:cNvSpPr txBox="1"/>
          <p:nvPr/>
        </p:nvSpPr>
        <p:spPr>
          <a:xfrm>
            <a:off x="1414903" y="4495119"/>
            <a:ext cx="321580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9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＊振込人氏名の後に１文字開け、ニンチショウとつけてください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73</Words>
  <Application>Microsoft Office PowerPoint</Application>
  <PresentationFormat>ユーザー設定</PresentationFormat>
  <Paragraphs>20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Calibri</vt:lpstr>
      <vt:lpstr>Noto Sans JP Bold</vt:lpstr>
      <vt:lpstr>装甲明朝</vt:lpstr>
      <vt:lpstr>Noto Sans JP</vt:lpstr>
      <vt:lpstr>HGPｺﾞｼｯｸE</vt:lpstr>
      <vt:lpstr>ほのかアンティーク丸</vt:lpstr>
      <vt:lpstr>Noto Sans JP Medium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くすみカラー ぬくもり 終活セミナー A4チラシ</dc:title>
  <dc:creator>user</dc:creator>
  <cp:lastModifiedBy>hot@tbb.t-com.ne.jp</cp:lastModifiedBy>
  <cp:revision>3</cp:revision>
  <dcterms:created xsi:type="dcterms:W3CDTF">2006-08-16T00:00:00Z</dcterms:created>
  <dcterms:modified xsi:type="dcterms:W3CDTF">2025-04-17T01:18:21Z</dcterms:modified>
  <dc:identifier>DAGiJwJBUdQ</dc:identifier>
</cp:coreProperties>
</file>