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556500" cy="10693400"/>
  <p:notesSz cx="6858000" cy="9144000"/>
  <p:embeddedFontLst>
    <p:embeddedFont>
      <p:font typeface="ZEN角ゴシックNEW" panose="020B0600070205080204" charset="-128"/>
      <p:regular r:id="rId3"/>
    </p:embeddedFont>
    <p:embeddedFont>
      <p:font typeface="ZEN角ゴシックNEW Bold" panose="020B0600070205080204" charset="-128"/>
      <p:regular r:id="rId4"/>
    </p:embeddedFont>
    <p:embeddedFont>
      <p:font typeface="さわらびゴシック" panose="020B0600070205080204" charset="-128"/>
      <p:regular r:id="rId5"/>
    </p:embeddedFont>
    <p:embeddedFont>
      <p:font typeface="モトヤゴシック w" panose="020B0600070205080204" charset="-128"/>
      <p:regular r:id="rId6"/>
    </p:embeddedFont>
    <p:embeddedFont>
      <p:font typeface="Farro" panose="020B0600070205080204" charset="0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313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ableStyles" Target="tableStyles.xml"/><Relationship Id="rId5" Type="http://schemas.openxmlformats.org/officeDocument/2006/relationships/font" Target="fonts/font3.fntdata"/><Relationship Id="rId10" Type="http://schemas.openxmlformats.org/officeDocument/2006/relationships/theme" Target="theme/theme1.xml"/><Relationship Id="rId4" Type="http://schemas.openxmlformats.org/officeDocument/2006/relationships/font" Target="fonts/font2.fntdata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6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11191" y="511691"/>
            <a:ext cx="6337619" cy="8407568"/>
            <a:chOff x="0" y="0"/>
            <a:chExt cx="2271259" cy="30130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71259" cy="3013083"/>
            </a:xfrm>
            <a:custGeom>
              <a:avLst/>
              <a:gdLst/>
              <a:ahLst/>
              <a:cxnLst/>
              <a:rect l="l" t="t" r="r" b="b"/>
              <a:pathLst>
                <a:path w="2271259" h="3013083">
                  <a:moveTo>
                    <a:pt x="47642" y="0"/>
                  </a:moveTo>
                  <a:lnTo>
                    <a:pt x="2223618" y="0"/>
                  </a:lnTo>
                  <a:cubicBezTo>
                    <a:pt x="2236253" y="0"/>
                    <a:pt x="2248371" y="5019"/>
                    <a:pt x="2257305" y="13954"/>
                  </a:cubicBezTo>
                  <a:cubicBezTo>
                    <a:pt x="2266240" y="22888"/>
                    <a:pt x="2271259" y="35006"/>
                    <a:pt x="2271259" y="47642"/>
                  </a:cubicBezTo>
                  <a:lnTo>
                    <a:pt x="2271259" y="2965441"/>
                  </a:lnTo>
                  <a:cubicBezTo>
                    <a:pt x="2271259" y="2991753"/>
                    <a:pt x="2249930" y="3013083"/>
                    <a:pt x="2223618" y="3013083"/>
                  </a:cubicBezTo>
                  <a:lnTo>
                    <a:pt x="47642" y="3013083"/>
                  </a:lnTo>
                  <a:cubicBezTo>
                    <a:pt x="35006" y="3013083"/>
                    <a:pt x="22888" y="3008063"/>
                    <a:pt x="13954" y="2999129"/>
                  </a:cubicBezTo>
                  <a:cubicBezTo>
                    <a:pt x="5019" y="2990194"/>
                    <a:pt x="0" y="2978076"/>
                    <a:pt x="0" y="2965441"/>
                  </a:cubicBezTo>
                  <a:lnTo>
                    <a:pt x="0" y="47642"/>
                  </a:lnTo>
                  <a:cubicBezTo>
                    <a:pt x="0" y="35006"/>
                    <a:pt x="5019" y="22888"/>
                    <a:pt x="13954" y="13954"/>
                  </a:cubicBezTo>
                  <a:cubicBezTo>
                    <a:pt x="22888" y="5019"/>
                    <a:pt x="35006" y="0"/>
                    <a:pt x="4764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19075"/>
              <a:ext cx="2271259" cy="32321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792606" y="5523781"/>
            <a:ext cx="1618329" cy="1322681"/>
            <a:chOff x="0" y="0"/>
            <a:chExt cx="780190" cy="63765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80190" cy="637659"/>
            </a:xfrm>
            <a:custGeom>
              <a:avLst/>
              <a:gdLst/>
              <a:ahLst/>
              <a:cxnLst/>
              <a:rect l="l" t="t" r="r" b="b"/>
              <a:pathLst>
                <a:path w="780190" h="637659">
                  <a:moveTo>
                    <a:pt x="0" y="0"/>
                  </a:moveTo>
                  <a:lnTo>
                    <a:pt x="780190" y="0"/>
                  </a:lnTo>
                  <a:lnTo>
                    <a:pt x="780190" y="637659"/>
                  </a:lnTo>
                  <a:lnTo>
                    <a:pt x="0" y="637659"/>
                  </a:lnTo>
                  <a:close/>
                </a:path>
              </a:pathLst>
            </a:custGeom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19075"/>
              <a:ext cx="780190" cy="856734"/>
            </a:xfrm>
            <a:prstGeom prst="rect">
              <a:avLst/>
            </a:prstGeom>
          </p:spPr>
          <p:txBody>
            <a:bodyPr lIns="36143" tIns="36143" rIns="36143" bIns="36143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8" name="AutoShape 8"/>
          <p:cNvSpPr/>
          <p:nvPr/>
        </p:nvSpPr>
        <p:spPr>
          <a:xfrm>
            <a:off x="1092241" y="5355525"/>
            <a:ext cx="5394568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>
            <a:off x="1082716" y="7460590"/>
            <a:ext cx="2935874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 flipV="1">
            <a:off x="1272538" y="9399837"/>
            <a:ext cx="5531462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AutoShape 11"/>
          <p:cNvSpPr/>
          <p:nvPr/>
        </p:nvSpPr>
        <p:spPr>
          <a:xfrm flipH="1">
            <a:off x="1092241" y="9169421"/>
            <a:ext cx="0" cy="99714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Freeform 12"/>
          <p:cNvSpPr/>
          <p:nvPr/>
        </p:nvSpPr>
        <p:spPr>
          <a:xfrm>
            <a:off x="1092241" y="7725404"/>
            <a:ext cx="836609" cy="588669"/>
          </a:xfrm>
          <a:custGeom>
            <a:avLst/>
            <a:gdLst/>
            <a:ahLst/>
            <a:cxnLst/>
            <a:rect l="l" t="t" r="r" b="b"/>
            <a:pathLst>
              <a:path w="836609" h="588669">
                <a:moveTo>
                  <a:pt x="0" y="0"/>
                </a:moveTo>
                <a:lnTo>
                  <a:pt x="836609" y="0"/>
                </a:lnTo>
                <a:lnTo>
                  <a:pt x="836609" y="588669"/>
                </a:lnTo>
                <a:lnTo>
                  <a:pt x="0" y="5886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299639" y="9796053"/>
            <a:ext cx="268774" cy="175925"/>
          </a:xfrm>
          <a:custGeom>
            <a:avLst/>
            <a:gdLst/>
            <a:ahLst/>
            <a:cxnLst/>
            <a:rect l="l" t="t" r="r" b="b"/>
            <a:pathLst>
              <a:path w="268774" h="175925">
                <a:moveTo>
                  <a:pt x="0" y="0"/>
                </a:moveTo>
                <a:lnTo>
                  <a:pt x="268774" y="0"/>
                </a:lnTo>
                <a:lnTo>
                  <a:pt x="268774" y="175925"/>
                </a:lnTo>
                <a:lnTo>
                  <a:pt x="0" y="1759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681123" y="9699024"/>
            <a:ext cx="3434335" cy="303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74"/>
              </a:lnSpc>
              <a:spcBef>
                <a:spcPct val="0"/>
              </a:spcBef>
            </a:pPr>
            <a:r>
              <a:rPr lang="en-US" sz="1609" spc="186">
                <a:solidFill>
                  <a:srgbClr val="000000"/>
                </a:solidFill>
                <a:latin typeface="Farro"/>
                <a:ea typeface="Farro"/>
                <a:cs typeface="Farro"/>
                <a:sym typeface="Farro"/>
              </a:rPr>
              <a:t>info@kanagawa-accw.org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5750661" y="5404743"/>
            <a:ext cx="1062001" cy="768183"/>
            <a:chOff x="0" y="0"/>
            <a:chExt cx="1416001" cy="1024244"/>
          </a:xfrm>
        </p:grpSpPr>
        <p:sp>
          <p:nvSpPr>
            <p:cNvPr id="16" name="Freeform 16"/>
            <p:cNvSpPr/>
            <p:nvPr/>
          </p:nvSpPr>
          <p:spPr>
            <a:xfrm flipH="1">
              <a:off x="79218" y="0"/>
              <a:ext cx="1224806" cy="1024244"/>
            </a:xfrm>
            <a:custGeom>
              <a:avLst/>
              <a:gdLst/>
              <a:ahLst/>
              <a:cxnLst/>
              <a:rect l="l" t="t" r="r" b="b"/>
              <a:pathLst>
                <a:path w="1224806" h="1024244">
                  <a:moveTo>
                    <a:pt x="1224806" y="0"/>
                  </a:moveTo>
                  <a:lnTo>
                    <a:pt x="0" y="0"/>
                  </a:lnTo>
                  <a:lnTo>
                    <a:pt x="0" y="1024244"/>
                  </a:lnTo>
                  <a:lnTo>
                    <a:pt x="1224806" y="1024244"/>
                  </a:lnTo>
                  <a:lnTo>
                    <a:pt x="1224806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TextBox 17"/>
            <p:cNvSpPr txBox="1"/>
            <p:nvPr/>
          </p:nvSpPr>
          <p:spPr>
            <a:xfrm>
              <a:off x="0" y="166869"/>
              <a:ext cx="1416001" cy="603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90"/>
                </a:lnSpc>
              </a:pPr>
              <a:r>
                <a:rPr lang="en-US" sz="1060">
                  <a:solidFill>
                    <a:srgbClr val="000000"/>
                  </a:solidFill>
                  <a:latin typeface="モトヤゴシック w"/>
                  <a:ea typeface="モトヤゴシック w"/>
                  <a:cs typeface="モトヤゴシック w"/>
                  <a:sym typeface="モトヤゴシック w"/>
                </a:rPr>
                <a:t>研修</a:t>
              </a:r>
            </a:p>
            <a:p>
              <a:pPr algn="ctr">
                <a:lnSpc>
                  <a:spcPts val="1590"/>
                </a:lnSpc>
              </a:pPr>
              <a:r>
                <a:rPr lang="en-US" sz="1060">
                  <a:solidFill>
                    <a:srgbClr val="000000"/>
                  </a:solidFill>
                  <a:latin typeface="モトヤゴシック w"/>
                  <a:ea typeface="モトヤゴシック w"/>
                  <a:cs typeface="モトヤゴシック w"/>
                  <a:sym typeface="モトヤゴシック w"/>
                </a:rPr>
                <a:t>プラン</a:t>
              </a: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5029749" y="6325326"/>
            <a:ext cx="1251913" cy="344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90"/>
              </a:lnSpc>
            </a:pPr>
            <a:r>
              <a:rPr lang="en-US" sz="1128" b="1" spc="266">
                <a:solidFill>
                  <a:srgbClr val="000000"/>
                </a:solidFill>
                <a:latin typeface="ZEN角ゴシックNEW Bold"/>
                <a:ea typeface="ZEN角ゴシックNEW Bold"/>
                <a:cs typeface="ZEN角ゴシックNEW Bold"/>
                <a:sym typeface="ZEN角ゴシックNEW Bold"/>
              </a:rPr>
              <a:t>16,600円</a:t>
            </a:r>
          </a:p>
          <a:p>
            <a:pPr algn="l">
              <a:lnSpc>
                <a:spcPts val="1308"/>
              </a:lnSpc>
            </a:pPr>
            <a:r>
              <a:rPr lang="en-US" sz="928" b="1" spc="219">
                <a:solidFill>
                  <a:srgbClr val="000000"/>
                </a:solidFill>
                <a:latin typeface="ZEN角ゴシックNEW Bold"/>
                <a:ea typeface="ZEN角ゴシックNEW Bold"/>
                <a:cs typeface="ZEN角ゴシックNEW Bold"/>
                <a:sym typeface="ZEN角ゴシックNEW Bold"/>
              </a:rPr>
              <a:t>（一般36,300円）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4903133" y="5788835"/>
            <a:ext cx="1259954" cy="470916"/>
            <a:chOff x="0" y="0"/>
            <a:chExt cx="1679938" cy="627888"/>
          </a:xfrm>
        </p:grpSpPr>
        <p:sp>
          <p:nvSpPr>
            <p:cNvPr id="20" name="TextBox 20"/>
            <p:cNvSpPr txBox="1"/>
            <p:nvPr/>
          </p:nvSpPr>
          <p:spPr>
            <a:xfrm>
              <a:off x="238822" y="-38100"/>
              <a:ext cx="1305377" cy="5509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727"/>
                </a:lnSpc>
              </a:pPr>
              <a:r>
                <a:rPr lang="en-US" sz="1121" b="1" spc="173">
                  <a:solidFill>
                    <a:srgbClr val="000000"/>
                  </a:solidFill>
                  <a:latin typeface="ZEN角ゴシックNEW Bold"/>
                  <a:ea typeface="ZEN角ゴシックNEW Bold"/>
                  <a:cs typeface="ZEN角ゴシックNEW Bold"/>
                  <a:sym typeface="ZEN角ゴシックNEW Bold"/>
                </a:rPr>
                <a:t>受講料+</a:t>
              </a:r>
            </a:p>
            <a:p>
              <a:pPr algn="l">
                <a:lnSpc>
                  <a:spcPts val="1727"/>
                </a:lnSpc>
              </a:pPr>
              <a:r>
                <a:rPr lang="en-US" sz="1121" b="1" spc="173">
                  <a:solidFill>
                    <a:srgbClr val="000000"/>
                  </a:solidFill>
                  <a:latin typeface="ZEN角ゴシックNEW Bold"/>
                  <a:ea typeface="ZEN角ゴシックNEW Bold"/>
                  <a:cs typeface="ZEN角ゴシックNEW Bold"/>
                  <a:sym typeface="ZEN角ゴシックNEW Bold"/>
                </a:rPr>
                <a:t>駅送迎</a:t>
              </a:r>
            </a:p>
          </p:txBody>
        </p:sp>
        <p:sp>
          <p:nvSpPr>
            <p:cNvPr id="21" name="AutoShape 21"/>
            <p:cNvSpPr/>
            <p:nvPr/>
          </p:nvSpPr>
          <p:spPr>
            <a:xfrm>
              <a:off x="0" y="615188"/>
              <a:ext cx="1679938" cy="0"/>
            </a:xfrm>
            <a:prstGeom prst="line">
              <a:avLst/>
            </a:prstGeom>
            <a:ln w="254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</p:grpSp>
      <p:grpSp>
        <p:nvGrpSpPr>
          <p:cNvPr id="22" name="Group 22"/>
          <p:cNvGrpSpPr/>
          <p:nvPr/>
        </p:nvGrpSpPr>
        <p:grpSpPr>
          <a:xfrm>
            <a:off x="1682327" y="6910920"/>
            <a:ext cx="2241890" cy="383308"/>
            <a:chOff x="0" y="0"/>
            <a:chExt cx="2989186" cy="511078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03353" cy="473906"/>
            </a:xfrm>
            <a:custGeom>
              <a:avLst/>
              <a:gdLst/>
              <a:ahLst/>
              <a:cxnLst/>
              <a:rect l="l" t="t" r="r" b="b"/>
              <a:pathLst>
                <a:path w="603353" h="473906">
                  <a:moveTo>
                    <a:pt x="0" y="0"/>
                  </a:moveTo>
                  <a:lnTo>
                    <a:pt x="603353" y="0"/>
                  </a:lnTo>
                  <a:lnTo>
                    <a:pt x="603353" y="473906"/>
                  </a:lnTo>
                  <a:lnTo>
                    <a:pt x="0" y="473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TextBox 24"/>
            <p:cNvSpPr txBox="1"/>
            <p:nvPr/>
          </p:nvSpPr>
          <p:spPr>
            <a:xfrm>
              <a:off x="889266" y="-38100"/>
              <a:ext cx="2099920" cy="5491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727"/>
                </a:lnSpc>
              </a:pPr>
              <a:r>
                <a:rPr lang="en-US" sz="1079" spc="-35">
                  <a:solidFill>
                    <a:srgbClr val="000000"/>
                  </a:solidFill>
                  <a:latin typeface="ZEN角ゴシックNEW"/>
                  <a:ea typeface="ZEN角ゴシックNEW"/>
                  <a:cs typeface="ZEN角ゴシックNEW"/>
                  <a:sym typeface="ZEN角ゴシックNEW"/>
                </a:rPr>
                <a:t>会場：秦野市南矢名968-10</a:t>
              </a:r>
            </a:p>
            <a:p>
              <a:pPr algn="l">
                <a:lnSpc>
                  <a:spcPts val="1727"/>
                </a:lnSpc>
              </a:pPr>
              <a:r>
                <a:rPr lang="en-US" sz="1079" spc="-35">
                  <a:solidFill>
                    <a:srgbClr val="000000"/>
                  </a:solidFill>
                  <a:latin typeface="ZEN角ゴシックNEW"/>
                  <a:ea typeface="ZEN角ゴシックNEW"/>
                  <a:cs typeface="ZEN角ゴシックNEW"/>
                  <a:sym typeface="ZEN角ゴシックNEW"/>
                </a:rPr>
                <a:t>通所介護サービスほっと</a:t>
              </a:r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1024445" y="575307"/>
            <a:ext cx="600101" cy="54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14"/>
              </a:lnSpc>
            </a:pPr>
            <a:r>
              <a:rPr lang="en-US" sz="960" spc="22" dirty="0" err="1">
                <a:solidFill>
                  <a:srgbClr val="000000"/>
                </a:solidFill>
                <a:latin typeface="さわらびゴシック"/>
                <a:ea typeface="さわらびゴシック"/>
                <a:cs typeface="さわらびゴシック"/>
                <a:sym typeface="さわらびゴシック"/>
              </a:rPr>
              <a:t>ふりがな</a:t>
            </a:r>
            <a:endParaRPr lang="en-US" sz="960" spc="22" dirty="0">
              <a:solidFill>
                <a:srgbClr val="000000"/>
              </a:solidFill>
              <a:latin typeface="さわらびゴシック"/>
              <a:ea typeface="さわらびゴシック"/>
              <a:cs typeface="さわらびゴシック"/>
              <a:sym typeface="さわらびゴシック"/>
            </a:endParaRPr>
          </a:p>
          <a:p>
            <a:pPr algn="ctr">
              <a:lnSpc>
                <a:spcPts val="2759"/>
              </a:lnSpc>
              <a:spcBef>
                <a:spcPct val="0"/>
              </a:spcBef>
            </a:pPr>
            <a:r>
              <a:rPr lang="en-US" sz="1460" spc="33" dirty="0" err="1">
                <a:solidFill>
                  <a:srgbClr val="000000"/>
                </a:solidFill>
                <a:latin typeface="さわらびゴシック"/>
                <a:ea typeface="さわらびゴシック"/>
                <a:cs typeface="さわらびゴシック"/>
                <a:sym typeface="さわらびゴシック"/>
              </a:rPr>
              <a:t>氏名</a:t>
            </a:r>
            <a:endParaRPr lang="en-US" sz="1460" spc="33" dirty="0">
              <a:solidFill>
                <a:srgbClr val="000000"/>
              </a:solidFill>
              <a:latin typeface="さわらびゴシック"/>
              <a:ea typeface="さわらびゴシック"/>
              <a:cs typeface="さわらびゴシック"/>
              <a:sym typeface="さわらびゴシック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4234046" y="561656"/>
            <a:ext cx="2294219" cy="546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192"/>
              </a:lnSpc>
            </a:pPr>
            <a:r>
              <a:rPr lang="en-US" sz="1160" spc="26">
                <a:solidFill>
                  <a:srgbClr val="000000"/>
                </a:solidFill>
                <a:latin typeface="さわらびゴシック"/>
                <a:ea typeface="さわらびゴシック"/>
                <a:cs typeface="さわらびゴシック"/>
                <a:sym typeface="さわらびゴシック"/>
              </a:rPr>
              <a:t>　　□会員 ・ □一般</a:t>
            </a:r>
          </a:p>
          <a:p>
            <a:pPr algn="just">
              <a:lnSpc>
                <a:spcPts val="2192"/>
              </a:lnSpc>
              <a:spcBef>
                <a:spcPct val="0"/>
              </a:spcBef>
            </a:pPr>
            <a:r>
              <a:rPr lang="en-US" sz="1160" spc="26">
                <a:solidFill>
                  <a:srgbClr val="000000"/>
                </a:solidFill>
                <a:latin typeface="さわらびゴシック"/>
                <a:ea typeface="さわらびゴシック"/>
                <a:cs typeface="さわらびゴシック"/>
                <a:sym typeface="さわらびゴシック"/>
              </a:rPr>
              <a:t>会員No.（　　　　　　　　）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998579" y="5510128"/>
            <a:ext cx="487313" cy="1970172"/>
          </a:xfrm>
          <a:prstGeom prst="rect">
            <a:avLst/>
          </a:prstGeom>
        </p:spPr>
        <p:txBody>
          <a:bodyPr vert="eaVert" lIns="0" tIns="0" rIns="0" bIns="0" rtlCol="0" anchor="t">
            <a:spAutoFit/>
          </a:bodyPr>
          <a:lstStyle/>
          <a:p>
            <a:pPr algn="just">
              <a:lnSpc>
                <a:spcPts val="1890"/>
              </a:lnSpc>
            </a:pPr>
            <a:r>
              <a:rPr lang="en-US" sz="1260" spc="250" dirty="0" err="1">
                <a:solidFill>
                  <a:srgbClr val="000000"/>
                </a:solidFill>
                <a:latin typeface="モトヤゴシック w"/>
                <a:ea typeface="モトヤゴシック w"/>
                <a:cs typeface="モトヤゴシック w"/>
                <a:sym typeface="モトヤゴシック w"/>
              </a:rPr>
              <a:t>生理的欲求を満たす</a:t>
            </a:r>
            <a:r>
              <a:rPr lang="ja-JP" altLang="en-US" sz="1260" spc="250" dirty="0">
                <a:solidFill>
                  <a:srgbClr val="000000"/>
                </a:solidFill>
                <a:latin typeface="モトヤゴシック w"/>
                <a:ea typeface="モトヤゴシック w"/>
                <a:cs typeface="モトヤゴシック w"/>
                <a:sym typeface="モトヤゴシック w"/>
              </a:rPr>
              <a:t>　　</a:t>
            </a:r>
            <a:r>
              <a:rPr lang="en-US" sz="1260" spc="250" dirty="0">
                <a:solidFill>
                  <a:srgbClr val="000000"/>
                </a:solidFill>
                <a:latin typeface="モトヤゴシック w"/>
                <a:ea typeface="モトヤゴシック w"/>
                <a:cs typeface="モトヤゴシック w"/>
                <a:sym typeface="モトヤゴシック w"/>
              </a:rPr>
              <a:t>ケア８＋１とは？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676373" y="5623769"/>
            <a:ext cx="2832220" cy="1077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59"/>
              </a:lnSpc>
            </a:pPr>
            <a:r>
              <a:rPr lang="en-US" sz="1099" spc="-36">
                <a:solidFill>
                  <a:srgbClr val="000000"/>
                </a:solidFill>
                <a:latin typeface="ZEN角ゴシックNEW"/>
                <a:ea typeface="ZEN角ゴシックNEW"/>
                <a:cs typeface="ZEN角ゴシックNEW"/>
                <a:sym typeface="ZEN角ゴシックNEW"/>
              </a:rPr>
              <a:t>陽に当たる、飲む、食べる、出す、休む…などの『生理的欲求』を徹底的に満たすこと＆💗で心と体と脳を整え、元気にその人らしく生きていくことを支援する、根拠に基づいたケアです。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776887" y="9075176"/>
            <a:ext cx="210579" cy="1453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959"/>
              </a:lnSpc>
            </a:pPr>
            <a:r>
              <a:rPr lang="en-US" sz="1389" spc="365" dirty="0" err="1">
                <a:solidFill>
                  <a:srgbClr val="000000"/>
                </a:solidFill>
                <a:latin typeface="モトヤゴシック w"/>
                <a:ea typeface="モトヤゴシック w"/>
                <a:cs typeface="モトヤゴシック w"/>
                <a:sym typeface="モトヤゴシック w"/>
              </a:rPr>
              <a:t>お問合せ</a:t>
            </a:r>
            <a:endParaRPr lang="en-US" sz="1389" spc="365" dirty="0">
              <a:solidFill>
                <a:srgbClr val="000000"/>
              </a:solidFill>
              <a:latin typeface="モトヤゴシック w"/>
              <a:ea typeface="モトヤゴシック w"/>
              <a:cs typeface="モトヤゴシック w"/>
              <a:sym typeface="モトヤゴシック w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2113616" y="7464610"/>
            <a:ext cx="1981631" cy="3177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740"/>
              </a:lnSpc>
            </a:pPr>
            <a:r>
              <a:rPr lang="en-US" sz="1160" spc="126">
                <a:solidFill>
                  <a:srgbClr val="000000"/>
                </a:solidFill>
                <a:latin typeface="モトヤゴシック w"/>
                <a:ea typeface="モトヤゴシック w"/>
                <a:cs typeface="モトヤゴシック w"/>
                <a:sym typeface="モトヤゴシック w"/>
              </a:rPr>
              <a:t>研修チケットが使えます！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109454" y="7864587"/>
            <a:ext cx="1985793" cy="5873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599"/>
              </a:lnSpc>
            </a:pPr>
            <a:r>
              <a:rPr lang="en-US" sz="999" spc="-32">
                <a:solidFill>
                  <a:srgbClr val="000000"/>
                </a:solidFill>
                <a:latin typeface="ZEN角ゴシックNEW"/>
                <a:ea typeface="ZEN角ゴシックNEW"/>
                <a:cs typeface="ZEN角ゴシックNEW"/>
                <a:sym typeface="ZEN角ゴシックNEW"/>
              </a:rPr>
              <a:t>会員のみなさんは４月に郵送した研修チケットを３枚までご使用いただけます。当日ご持参ください。</a:t>
            </a:r>
          </a:p>
        </p:txBody>
      </p:sp>
      <p:sp>
        <p:nvSpPr>
          <p:cNvPr id="32" name="Freeform 32"/>
          <p:cNvSpPr/>
          <p:nvPr/>
        </p:nvSpPr>
        <p:spPr>
          <a:xfrm>
            <a:off x="4192590" y="6986215"/>
            <a:ext cx="2284694" cy="1601822"/>
          </a:xfrm>
          <a:custGeom>
            <a:avLst/>
            <a:gdLst/>
            <a:ahLst/>
            <a:cxnLst/>
            <a:rect l="l" t="t" r="r" b="b"/>
            <a:pathLst>
              <a:path w="2284694" h="1601822">
                <a:moveTo>
                  <a:pt x="0" y="1601821"/>
                </a:moveTo>
                <a:lnTo>
                  <a:pt x="0" y="228600"/>
                </a:lnTo>
                <a:cubicBezTo>
                  <a:pt x="0" y="102348"/>
                  <a:pt x="102348" y="0"/>
                  <a:pt x="228600" y="0"/>
                </a:cubicBezTo>
                <a:lnTo>
                  <a:pt x="2284694" y="0"/>
                </a:lnTo>
              </a:path>
            </a:pathLst>
          </a:cu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33" name="Group 33"/>
          <p:cNvGrpSpPr/>
          <p:nvPr/>
        </p:nvGrpSpPr>
        <p:grpSpPr>
          <a:xfrm>
            <a:off x="4418474" y="7189982"/>
            <a:ext cx="2230253" cy="1184762"/>
            <a:chOff x="0" y="0"/>
            <a:chExt cx="2973671" cy="1579683"/>
          </a:xfrm>
        </p:grpSpPr>
        <p:sp>
          <p:nvSpPr>
            <p:cNvPr id="34" name="Freeform 34"/>
            <p:cNvSpPr/>
            <p:nvPr/>
          </p:nvSpPr>
          <p:spPr>
            <a:xfrm>
              <a:off x="2090202" y="0"/>
              <a:ext cx="563575" cy="690348"/>
            </a:xfrm>
            <a:custGeom>
              <a:avLst/>
              <a:gdLst/>
              <a:ahLst/>
              <a:cxnLst/>
              <a:rect l="l" t="t" r="r" b="b"/>
              <a:pathLst>
                <a:path w="563575" h="690348">
                  <a:moveTo>
                    <a:pt x="0" y="0"/>
                  </a:moveTo>
                  <a:lnTo>
                    <a:pt x="563575" y="0"/>
                  </a:lnTo>
                  <a:lnTo>
                    <a:pt x="563575" y="690348"/>
                  </a:lnTo>
                  <a:lnTo>
                    <a:pt x="0" y="690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TextBox 35"/>
            <p:cNvSpPr txBox="1"/>
            <p:nvPr/>
          </p:nvSpPr>
          <p:spPr>
            <a:xfrm>
              <a:off x="0" y="-164702"/>
              <a:ext cx="873751" cy="514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340"/>
                </a:lnSpc>
              </a:pPr>
              <a:r>
                <a:rPr lang="en-US" sz="1560" spc="170">
                  <a:solidFill>
                    <a:srgbClr val="000000"/>
                  </a:solidFill>
                  <a:latin typeface="モトヤゴシック w"/>
                  <a:ea typeface="モトヤゴシック w"/>
                  <a:cs typeface="モトヤゴシック w"/>
                  <a:sym typeface="モトヤゴシック w"/>
                </a:rPr>
                <a:t>交通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785284" y="83794"/>
              <a:ext cx="1490246" cy="1037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599"/>
                </a:lnSpc>
              </a:pPr>
              <a:r>
                <a:rPr lang="en-US" sz="999" spc="-32">
                  <a:solidFill>
                    <a:srgbClr val="000000"/>
                  </a:solidFill>
                  <a:latin typeface="ZEN角ゴシックNEW"/>
                  <a:ea typeface="ZEN角ゴシックNEW"/>
                  <a:cs typeface="ZEN角ゴシックNEW"/>
                  <a:sym typeface="ZEN角ゴシックNEW"/>
                </a:rPr>
                <a:t>小田急小田原線</a:t>
              </a:r>
            </a:p>
            <a:p>
              <a:pPr algn="just">
                <a:lnSpc>
                  <a:spcPts val="1599"/>
                </a:lnSpc>
              </a:pPr>
              <a:r>
                <a:rPr lang="en-US" sz="999" spc="-32">
                  <a:solidFill>
                    <a:srgbClr val="000000"/>
                  </a:solidFill>
                  <a:latin typeface="ZEN角ゴシックNEW"/>
                  <a:ea typeface="ZEN角ゴシックNEW"/>
                  <a:cs typeface="ZEN角ゴシックNEW"/>
                  <a:sym typeface="ZEN角ゴシックNEW"/>
                </a:rPr>
                <a:t>鶴巻温泉駅下車</a:t>
              </a:r>
            </a:p>
            <a:p>
              <a:pPr algn="just">
                <a:lnSpc>
                  <a:spcPts val="1599"/>
                </a:lnSpc>
              </a:pPr>
              <a:r>
                <a:rPr lang="en-US" sz="999" spc="-32">
                  <a:solidFill>
                    <a:srgbClr val="000000"/>
                  </a:solidFill>
                  <a:latin typeface="ZEN角ゴシックNEW"/>
                  <a:ea typeface="ZEN角ゴシックNEW"/>
                  <a:cs typeface="ZEN角ゴシックNEW"/>
                  <a:sym typeface="ZEN角ゴシックNEW"/>
                </a:rPr>
                <a:t>駅から送迎あり</a:t>
              </a:r>
            </a:p>
            <a:p>
              <a:pPr algn="just">
                <a:lnSpc>
                  <a:spcPts val="1599"/>
                </a:lnSpc>
              </a:pPr>
              <a:endParaRPr lang="en-US" sz="999" spc="-32">
                <a:solidFill>
                  <a:srgbClr val="000000"/>
                </a:solidFill>
                <a:latin typeface="ZEN角ゴシックNEW"/>
                <a:ea typeface="ZEN角ゴシックNEW"/>
                <a:cs typeface="ZEN角ゴシックNEW"/>
                <a:sym typeface="ZEN角ゴシックNEW"/>
              </a:endParaRPr>
            </a:p>
          </p:txBody>
        </p:sp>
        <p:sp>
          <p:nvSpPr>
            <p:cNvPr id="37" name="Freeform 37"/>
            <p:cNvSpPr/>
            <p:nvPr/>
          </p:nvSpPr>
          <p:spPr>
            <a:xfrm>
              <a:off x="356977" y="1003376"/>
              <a:ext cx="375411" cy="438378"/>
            </a:xfrm>
            <a:custGeom>
              <a:avLst/>
              <a:gdLst/>
              <a:ahLst/>
              <a:cxnLst/>
              <a:rect l="l" t="t" r="r" b="b"/>
              <a:pathLst>
                <a:path w="375411" h="438378">
                  <a:moveTo>
                    <a:pt x="0" y="0"/>
                  </a:moveTo>
                  <a:lnTo>
                    <a:pt x="375411" y="0"/>
                  </a:lnTo>
                  <a:lnTo>
                    <a:pt x="375411" y="438378"/>
                  </a:lnTo>
                  <a:lnTo>
                    <a:pt x="0" y="4383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TextBox 38"/>
            <p:cNvSpPr txBox="1"/>
            <p:nvPr/>
          </p:nvSpPr>
          <p:spPr>
            <a:xfrm>
              <a:off x="900061" y="1075907"/>
              <a:ext cx="2073610" cy="5037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599"/>
                </a:lnSpc>
              </a:pPr>
              <a:r>
                <a:rPr lang="en-US" sz="999" spc="-32">
                  <a:solidFill>
                    <a:srgbClr val="000000"/>
                  </a:solidFill>
                  <a:latin typeface="ZEN角ゴシックNEW"/>
                  <a:ea typeface="ZEN角ゴシックNEW"/>
                  <a:cs typeface="ZEN角ゴシックNEW"/>
                  <a:sym typeface="ZEN角ゴシックNEW"/>
                </a:rPr>
                <a:t>無料駐車場利用可能</a:t>
              </a:r>
            </a:p>
            <a:p>
              <a:pPr algn="just">
                <a:lnSpc>
                  <a:spcPts val="1599"/>
                </a:lnSpc>
              </a:pPr>
              <a:r>
                <a:rPr lang="en-US" sz="999" spc="-32">
                  <a:solidFill>
                    <a:srgbClr val="000000"/>
                  </a:solidFill>
                  <a:latin typeface="ZEN角ゴシックNEW"/>
                  <a:ea typeface="ZEN角ゴシックNEW"/>
                  <a:cs typeface="ZEN角ゴシックNEW"/>
                  <a:sym typeface="ZEN角ゴシックNEW"/>
                </a:rPr>
                <a:t>（要事前申し込み）</a:t>
              </a:r>
            </a:p>
          </p:txBody>
        </p:sp>
      </p:grpSp>
      <p:sp>
        <p:nvSpPr>
          <p:cNvPr id="39" name="TextBox 39"/>
          <p:cNvSpPr txBox="1"/>
          <p:nvPr/>
        </p:nvSpPr>
        <p:spPr>
          <a:xfrm>
            <a:off x="1272538" y="9152128"/>
            <a:ext cx="3577428" cy="309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695"/>
              </a:lnSpc>
            </a:pPr>
            <a:r>
              <a:rPr lang="en-US" sz="1130" spc="74" dirty="0" err="1">
                <a:solidFill>
                  <a:srgbClr val="000000"/>
                </a:solidFill>
                <a:latin typeface="モトヤゴシック w"/>
                <a:ea typeface="モトヤゴシック w"/>
                <a:cs typeface="モトヤゴシック w"/>
                <a:sym typeface="モトヤゴシック w"/>
              </a:rPr>
              <a:t>公益社団法人</a:t>
            </a:r>
            <a:r>
              <a:rPr lang="en-US" sz="1130" spc="74" dirty="0">
                <a:solidFill>
                  <a:srgbClr val="000000"/>
                </a:solidFill>
                <a:latin typeface="モトヤゴシック w"/>
                <a:ea typeface="モトヤゴシック w"/>
                <a:cs typeface="モトヤゴシック w"/>
                <a:sym typeface="モトヤゴシック w"/>
              </a:rPr>
              <a:t> </a:t>
            </a:r>
            <a:r>
              <a:rPr lang="en-US" sz="1130" spc="74" dirty="0" err="1">
                <a:solidFill>
                  <a:srgbClr val="000000"/>
                </a:solidFill>
                <a:latin typeface="モトヤゴシック w"/>
                <a:ea typeface="モトヤゴシック w"/>
                <a:cs typeface="モトヤゴシック w"/>
                <a:sym typeface="モトヤゴシック w"/>
              </a:rPr>
              <a:t>神奈川県介護福祉士会</a:t>
            </a:r>
            <a:endParaRPr lang="en-US" sz="1130" spc="74" dirty="0">
              <a:solidFill>
                <a:srgbClr val="000000"/>
              </a:solidFill>
              <a:latin typeface="モトヤゴシック w"/>
              <a:ea typeface="モトヤゴシック w"/>
              <a:cs typeface="モトヤゴシック w"/>
              <a:sym typeface="モトヤゴシック w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1889113" y="9426081"/>
            <a:ext cx="2430636" cy="309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59"/>
              </a:lnSpc>
              <a:spcBef>
                <a:spcPct val="0"/>
              </a:spcBef>
            </a:pPr>
            <a:r>
              <a:rPr lang="en-US" sz="1599" spc="158">
                <a:solidFill>
                  <a:srgbClr val="000000"/>
                </a:solidFill>
                <a:latin typeface="Farro"/>
                <a:ea typeface="Farro"/>
                <a:cs typeface="Farro"/>
                <a:sym typeface="Farro"/>
              </a:rPr>
              <a:t>045-322-6678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4095246" y="9128809"/>
            <a:ext cx="2618442" cy="218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808"/>
              </a:lnSpc>
              <a:spcBef>
                <a:spcPct val="0"/>
              </a:spcBef>
            </a:pPr>
            <a:r>
              <a:rPr lang="en-US" sz="1130" spc="146">
                <a:solidFill>
                  <a:srgbClr val="000000"/>
                </a:solidFill>
                <a:latin typeface="Farro"/>
                <a:ea typeface="Farro"/>
                <a:cs typeface="Farro"/>
                <a:sym typeface="Farro"/>
              </a:rPr>
              <a:t>www.kanagawa-accw.org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292367" y="10088057"/>
            <a:ext cx="3557598" cy="165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399"/>
              </a:lnSpc>
            </a:pPr>
            <a:r>
              <a:rPr lang="en-US" sz="999">
                <a:solidFill>
                  <a:srgbClr val="000000"/>
                </a:solidFill>
                <a:latin typeface="ZEN角ゴシックNEW"/>
                <a:ea typeface="ZEN角ゴシックNEW"/>
                <a:cs typeface="ZEN角ゴシックNEW"/>
                <a:sym typeface="ZEN角ゴシックNEW"/>
              </a:rPr>
              <a:t>横浜市神奈川区反町3-17-2  神奈川県社会福祉センター内5階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825630" y="209178"/>
            <a:ext cx="2810242" cy="3025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340"/>
              </a:lnSpc>
            </a:pPr>
            <a:r>
              <a:rPr lang="en-US" sz="1560" spc="170">
                <a:solidFill>
                  <a:srgbClr val="000000"/>
                </a:solidFill>
                <a:latin typeface="さわらびゴシック"/>
                <a:ea typeface="さわらびゴシック"/>
                <a:cs typeface="さわらびゴシック"/>
                <a:sym typeface="さわらびゴシック"/>
              </a:rPr>
              <a:t>受講申込書</a:t>
            </a:r>
          </a:p>
        </p:txBody>
      </p:sp>
      <p:grpSp>
        <p:nvGrpSpPr>
          <p:cNvPr id="44" name="Group 44"/>
          <p:cNvGrpSpPr/>
          <p:nvPr/>
        </p:nvGrpSpPr>
        <p:grpSpPr>
          <a:xfrm>
            <a:off x="913914" y="2982805"/>
            <a:ext cx="5732171" cy="2283519"/>
            <a:chOff x="0" y="0"/>
            <a:chExt cx="1208400" cy="481389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1208400" cy="481389"/>
            </a:xfrm>
            <a:custGeom>
              <a:avLst/>
              <a:gdLst/>
              <a:ahLst/>
              <a:cxnLst/>
              <a:rect l="l" t="t" r="r" b="b"/>
              <a:pathLst>
                <a:path w="1208400" h="481389">
                  <a:moveTo>
                    <a:pt x="22960" y="0"/>
                  </a:moveTo>
                  <a:lnTo>
                    <a:pt x="1185440" y="0"/>
                  </a:lnTo>
                  <a:cubicBezTo>
                    <a:pt x="1198121" y="0"/>
                    <a:pt x="1208400" y="10280"/>
                    <a:pt x="1208400" y="22960"/>
                  </a:cubicBezTo>
                  <a:lnTo>
                    <a:pt x="1208400" y="458429"/>
                  </a:lnTo>
                  <a:cubicBezTo>
                    <a:pt x="1208400" y="464518"/>
                    <a:pt x="1205981" y="470358"/>
                    <a:pt x="1201675" y="474664"/>
                  </a:cubicBezTo>
                  <a:cubicBezTo>
                    <a:pt x="1197370" y="478970"/>
                    <a:pt x="1191529" y="481389"/>
                    <a:pt x="1185440" y="481389"/>
                  </a:cubicBezTo>
                  <a:lnTo>
                    <a:pt x="22960" y="481389"/>
                  </a:lnTo>
                  <a:cubicBezTo>
                    <a:pt x="16871" y="481389"/>
                    <a:pt x="11031" y="478970"/>
                    <a:pt x="6725" y="474664"/>
                  </a:cubicBezTo>
                  <a:cubicBezTo>
                    <a:pt x="2419" y="470358"/>
                    <a:pt x="0" y="464518"/>
                    <a:pt x="0" y="458429"/>
                  </a:cubicBezTo>
                  <a:lnTo>
                    <a:pt x="0" y="22960"/>
                  </a:lnTo>
                  <a:cubicBezTo>
                    <a:pt x="0" y="16871"/>
                    <a:pt x="2419" y="11031"/>
                    <a:pt x="6725" y="6725"/>
                  </a:cubicBezTo>
                  <a:cubicBezTo>
                    <a:pt x="11031" y="2419"/>
                    <a:pt x="16871" y="0"/>
                    <a:pt x="22960" y="0"/>
                  </a:cubicBezTo>
                  <a:close/>
                </a:path>
              </a:pathLst>
            </a:custGeom>
            <a:solidFill>
              <a:srgbClr val="B6D245">
                <a:alpha val="30980"/>
              </a:srgbClr>
            </a:solidFill>
            <a:ln cap="sq">
              <a:noFill/>
              <a:prstDash val="solid"/>
              <a:miter/>
            </a:ln>
          </p:spPr>
        </p:sp>
      </p:grpSp>
      <p:sp>
        <p:nvSpPr>
          <p:cNvPr id="46" name="TextBox 46"/>
          <p:cNvSpPr txBox="1"/>
          <p:nvPr/>
        </p:nvSpPr>
        <p:spPr>
          <a:xfrm>
            <a:off x="1032582" y="2997855"/>
            <a:ext cx="695351" cy="280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1"/>
              </a:lnSpc>
              <a:spcBef>
                <a:spcPct val="0"/>
              </a:spcBef>
            </a:pPr>
            <a:r>
              <a:rPr lang="en-US" sz="1260" spc="28">
                <a:solidFill>
                  <a:srgbClr val="000000"/>
                </a:solidFill>
                <a:latin typeface="さわらびゴシック"/>
                <a:ea typeface="さわらびゴシック"/>
                <a:cs typeface="さわらびゴシック"/>
                <a:sym typeface="さわらびゴシック"/>
              </a:rPr>
              <a:t>受講動機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709970" y="3051269"/>
            <a:ext cx="4876072" cy="226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89"/>
              </a:lnSpc>
              <a:spcBef>
                <a:spcPct val="0"/>
              </a:spcBef>
            </a:pPr>
            <a:r>
              <a:rPr lang="en-US" sz="999" spc="22">
                <a:solidFill>
                  <a:srgbClr val="000000"/>
                </a:solidFill>
                <a:latin typeface="さわらびゴシック"/>
                <a:ea typeface="さわらびゴシック"/>
                <a:cs typeface="さわらびゴシック"/>
                <a:sym typeface="さわらびゴシック"/>
              </a:rPr>
              <a:t>（必ずご記入ください。定員を越えた際には受講動機を優先することがあります）</a:t>
            </a:r>
          </a:p>
        </p:txBody>
      </p:sp>
      <p:sp>
        <p:nvSpPr>
          <p:cNvPr id="48" name="AutoShape 48"/>
          <p:cNvSpPr/>
          <p:nvPr/>
        </p:nvSpPr>
        <p:spPr>
          <a:xfrm>
            <a:off x="1093737" y="2498406"/>
            <a:ext cx="5394568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9" name="AutoShape 49"/>
          <p:cNvSpPr/>
          <p:nvPr/>
        </p:nvSpPr>
        <p:spPr>
          <a:xfrm>
            <a:off x="1093737" y="1174378"/>
            <a:ext cx="5394568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0" name="AutoShape 50"/>
          <p:cNvSpPr/>
          <p:nvPr/>
        </p:nvSpPr>
        <p:spPr>
          <a:xfrm>
            <a:off x="1093737" y="1635290"/>
            <a:ext cx="5394568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1" name="AutoShape 51"/>
          <p:cNvSpPr/>
          <p:nvPr/>
        </p:nvSpPr>
        <p:spPr>
          <a:xfrm>
            <a:off x="1093737" y="1981510"/>
            <a:ext cx="5394568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2" name="TextBox 52"/>
          <p:cNvSpPr txBox="1"/>
          <p:nvPr/>
        </p:nvSpPr>
        <p:spPr>
          <a:xfrm>
            <a:off x="1128329" y="1625765"/>
            <a:ext cx="716714" cy="309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70"/>
              </a:lnSpc>
              <a:spcBef>
                <a:spcPct val="0"/>
              </a:spcBef>
            </a:pPr>
            <a:r>
              <a:rPr lang="en-US" sz="1360" spc="31">
                <a:solidFill>
                  <a:srgbClr val="000000"/>
                </a:solidFill>
                <a:latin typeface="さわらびゴシック"/>
                <a:ea typeface="さわらびゴシック"/>
                <a:cs typeface="さわらびゴシック"/>
                <a:sym typeface="さわらびゴシック"/>
              </a:rPr>
              <a:t>電話番号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1057649" y="1220306"/>
            <a:ext cx="533692" cy="3292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9"/>
              </a:lnSpc>
              <a:spcBef>
                <a:spcPct val="0"/>
              </a:spcBef>
            </a:pPr>
            <a:r>
              <a:rPr lang="en-US" sz="1460" spc="33">
                <a:solidFill>
                  <a:srgbClr val="000000"/>
                </a:solidFill>
                <a:latin typeface="さわらびゴシック"/>
                <a:ea typeface="さわらびゴシック"/>
                <a:cs typeface="さわらびゴシック"/>
                <a:sym typeface="さわらびゴシック"/>
              </a:rPr>
              <a:t>住所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668772" y="1165443"/>
            <a:ext cx="533692" cy="269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2"/>
              </a:lnSpc>
              <a:spcBef>
                <a:spcPct val="0"/>
              </a:spcBef>
            </a:pPr>
            <a:r>
              <a:rPr lang="en-US" sz="1160" spc="26">
                <a:solidFill>
                  <a:srgbClr val="000000"/>
                </a:solidFill>
                <a:latin typeface="さわらびゴシック"/>
                <a:ea typeface="さわらびゴシック"/>
                <a:cs typeface="さわらびゴシック"/>
                <a:sym typeface="さわらびゴシック"/>
              </a:rPr>
              <a:t>〒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3667506" y="1625765"/>
            <a:ext cx="716714" cy="309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70"/>
              </a:lnSpc>
              <a:spcBef>
                <a:spcPct val="0"/>
              </a:spcBef>
            </a:pPr>
            <a:r>
              <a:rPr lang="en-US" sz="1360" spc="31">
                <a:solidFill>
                  <a:srgbClr val="000000"/>
                </a:solidFill>
                <a:latin typeface="さわらびゴシック"/>
                <a:ea typeface="さわらびゴシック"/>
                <a:cs typeface="さわらびゴシック"/>
                <a:sym typeface="さわらびゴシック"/>
              </a:rPr>
              <a:t>メール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128329" y="2019610"/>
            <a:ext cx="716714" cy="309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70"/>
              </a:lnSpc>
              <a:spcBef>
                <a:spcPct val="0"/>
              </a:spcBef>
            </a:pPr>
            <a:r>
              <a:rPr lang="en-US" sz="1360" spc="31">
                <a:solidFill>
                  <a:srgbClr val="000000"/>
                </a:solidFill>
                <a:latin typeface="さわらびゴシック"/>
                <a:ea typeface="さわらびゴシック"/>
                <a:cs typeface="さわらびゴシック"/>
                <a:sym typeface="さわらびゴシック"/>
              </a:rPr>
              <a:t>勤務先名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3635872" y="2014847"/>
            <a:ext cx="716714" cy="309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70"/>
              </a:lnSpc>
              <a:spcBef>
                <a:spcPct val="0"/>
              </a:spcBef>
            </a:pPr>
            <a:r>
              <a:rPr lang="en-US" sz="1360" spc="31">
                <a:solidFill>
                  <a:srgbClr val="000000"/>
                </a:solidFill>
                <a:latin typeface="さわらびゴシック"/>
                <a:ea typeface="さわらびゴシック"/>
                <a:cs typeface="さわらびゴシック"/>
                <a:sym typeface="さわらびゴシック"/>
              </a:rPr>
              <a:t>来所方法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4418474" y="1952935"/>
            <a:ext cx="2109792" cy="497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03"/>
              </a:lnSpc>
            </a:pPr>
            <a:r>
              <a:rPr lang="en-US" sz="1060" spc="24">
                <a:solidFill>
                  <a:srgbClr val="000000"/>
                </a:solidFill>
                <a:latin typeface="さわらびゴシック"/>
                <a:ea typeface="さわらびゴシック"/>
                <a:cs typeface="さわらびゴシック"/>
                <a:sym typeface="さわらびゴシック"/>
              </a:rPr>
              <a:t>駅から送迎希望・駐車場希望・</a:t>
            </a:r>
          </a:p>
          <a:p>
            <a:pPr algn="ctr">
              <a:lnSpc>
                <a:spcPts val="2003"/>
              </a:lnSpc>
              <a:spcBef>
                <a:spcPct val="0"/>
              </a:spcBef>
            </a:pPr>
            <a:r>
              <a:rPr lang="en-US" sz="1060" spc="24">
                <a:solidFill>
                  <a:srgbClr val="000000"/>
                </a:solidFill>
                <a:latin typeface="さわらびゴシック"/>
                <a:ea typeface="さわらびゴシック"/>
                <a:cs typeface="さわらびゴシック"/>
                <a:sym typeface="さわらびゴシック"/>
              </a:rPr>
              <a:t>どちらも希望しない</a:t>
            </a:r>
          </a:p>
        </p:txBody>
      </p:sp>
      <p:sp>
        <p:nvSpPr>
          <p:cNvPr id="59" name="AutoShape 59"/>
          <p:cNvSpPr/>
          <p:nvPr/>
        </p:nvSpPr>
        <p:spPr>
          <a:xfrm>
            <a:off x="1093737" y="2916130"/>
            <a:ext cx="5394568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0" name="TextBox 60"/>
          <p:cNvSpPr txBox="1"/>
          <p:nvPr/>
        </p:nvSpPr>
        <p:spPr>
          <a:xfrm>
            <a:off x="987466" y="2519589"/>
            <a:ext cx="2900492" cy="269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2"/>
              </a:lnSpc>
              <a:spcBef>
                <a:spcPct val="0"/>
              </a:spcBef>
            </a:pPr>
            <a:r>
              <a:rPr lang="en-US" sz="1160" spc="26">
                <a:solidFill>
                  <a:srgbClr val="000000"/>
                </a:solidFill>
                <a:latin typeface="さわらびゴシック"/>
                <a:ea typeface="さわらびゴシック"/>
                <a:cs typeface="さわらびゴシック"/>
                <a:sym typeface="さわらびゴシック"/>
              </a:rPr>
              <a:t>会員限定！ 研修チケット使用の有無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3968781" y="2582090"/>
            <a:ext cx="2774058" cy="250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03"/>
              </a:lnSpc>
              <a:spcBef>
                <a:spcPct val="0"/>
              </a:spcBef>
            </a:pPr>
            <a:r>
              <a:rPr lang="en-US" sz="1060" spc="24" dirty="0">
                <a:solidFill>
                  <a:srgbClr val="000000"/>
                </a:solidFill>
                <a:latin typeface="さわらびゴシック"/>
                <a:ea typeface="さわらびゴシック"/>
                <a:cs typeface="さわらびゴシック"/>
                <a:sym typeface="さわらびゴシック"/>
              </a:rPr>
              <a:t>１枚使用・２枚使用・３枚使用・使用しない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2274971" y="246896"/>
            <a:ext cx="3010058" cy="226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89"/>
              </a:lnSpc>
              <a:spcBef>
                <a:spcPct val="0"/>
              </a:spcBef>
            </a:pPr>
            <a:r>
              <a:rPr lang="en-US" sz="999" spc="22">
                <a:solidFill>
                  <a:srgbClr val="000000"/>
                </a:solidFill>
                <a:latin typeface="さわらびゴシック"/>
                <a:ea typeface="さわらびゴシック"/>
                <a:cs typeface="さわらびゴシック"/>
                <a:sym typeface="さわらびゴシック"/>
              </a:rPr>
              <a:t>申し込みは、メール、Fax、郵送でお願いします</a:t>
            </a:r>
          </a:p>
        </p:txBody>
      </p:sp>
      <p:sp>
        <p:nvSpPr>
          <p:cNvPr id="63" name="Freeform 63"/>
          <p:cNvSpPr/>
          <p:nvPr/>
        </p:nvSpPr>
        <p:spPr>
          <a:xfrm>
            <a:off x="4148007" y="9492756"/>
            <a:ext cx="197146" cy="193920"/>
          </a:xfrm>
          <a:custGeom>
            <a:avLst/>
            <a:gdLst/>
            <a:ahLst/>
            <a:cxnLst/>
            <a:rect l="l" t="t" r="r" b="b"/>
            <a:pathLst>
              <a:path w="197146" h="193920">
                <a:moveTo>
                  <a:pt x="0" y="0"/>
                </a:moveTo>
                <a:lnTo>
                  <a:pt x="197145" y="0"/>
                </a:lnTo>
                <a:lnTo>
                  <a:pt x="197145" y="193920"/>
                </a:lnTo>
                <a:lnTo>
                  <a:pt x="0" y="19392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64" name="TextBox 64"/>
          <p:cNvSpPr txBox="1"/>
          <p:nvPr/>
        </p:nvSpPr>
        <p:spPr>
          <a:xfrm>
            <a:off x="4460953" y="9470932"/>
            <a:ext cx="2144313" cy="233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38"/>
              </a:lnSpc>
              <a:spcBef>
                <a:spcPct val="0"/>
              </a:spcBef>
            </a:pPr>
            <a:r>
              <a:rPr lang="en-US" sz="1211" spc="119">
                <a:solidFill>
                  <a:srgbClr val="000000"/>
                </a:solidFill>
                <a:latin typeface="Farro"/>
                <a:ea typeface="Farro"/>
                <a:cs typeface="Farro"/>
                <a:sym typeface="Farro"/>
              </a:rPr>
              <a:t>045-319-6687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1271771" y="9428412"/>
            <a:ext cx="474467" cy="309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59"/>
              </a:lnSpc>
              <a:spcBef>
                <a:spcPct val="0"/>
              </a:spcBef>
            </a:pPr>
            <a:r>
              <a:rPr lang="en-US" sz="1599" spc="158">
                <a:solidFill>
                  <a:srgbClr val="000000"/>
                </a:solidFill>
                <a:latin typeface="Farro"/>
                <a:ea typeface="Farro"/>
                <a:cs typeface="Farro"/>
                <a:sym typeface="Farro"/>
              </a:rPr>
              <a:t>FAX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135</Words>
  <Application>Microsoft Office PowerPoint</Application>
  <PresentationFormat>ユーザー設定</PresentationFormat>
  <Paragraphs>44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ZEN角ゴシックNEW Bold</vt:lpstr>
      <vt:lpstr>さわらびゴシック</vt:lpstr>
      <vt:lpstr>ZEN角ゴシックNEW</vt:lpstr>
      <vt:lpstr>モトヤゴシック w</vt:lpstr>
      <vt:lpstr>Calibri</vt:lpstr>
      <vt:lpstr>Arial</vt:lpstr>
      <vt:lpstr>Farro</vt:lpstr>
      <vt:lpstr>Office Theme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2026研修案内（納得のいく人生を支えるケア8+1）</dc:title>
  <cp:lastModifiedBy>mapleedmon@yahoo.co.jp</cp:lastModifiedBy>
  <cp:revision>2</cp:revision>
  <dcterms:created xsi:type="dcterms:W3CDTF">2006-08-16T00:00:00Z</dcterms:created>
  <dcterms:modified xsi:type="dcterms:W3CDTF">2026-08-19T13:21:49Z</dcterms:modified>
  <dc:identifier>DAHSD2iT7WE</dc:identifier>
</cp:coreProperties>
</file>